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  <p:sldMasterId id="2147483921" r:id="rId3"/>
    <p:sldMasterId id="2147483966" r:id="rId4"/>
  </p:sldMasterIdLst>
  <p:notesMasterIdLst>
    <p:notesMasterId r:id="rId24"/>
  </p:notesMasterIdLst>
  <p:handoutMasterIdLst>
    <p:handoutMasterId r:id="rId25"/>
  </p:handoutMasterIdLst>
  <p:sldIdLst>
    <p:sldId id="256" r:id="rId5"/>
    <p:sldId id="333" r:id="rId6"/>
    <p:sldId id="363" r:id="rId7"/>
    <p:sldId id="342" r:id="rId8"/>
    <p:sldId id="367" r:id="rId9"/>
    <p:sldId id="369" r:id="rId10"/>
    <p:sldId id="366" r:id="rId11"/>
    <p:sldId id="370" r:id="rId12"/>
    <p:sldId id="379" r:id="rId13"/>
    <p:sldId id="374" r:id="rId14"/>
    <p:sldId id="377" r:id="rId15"/>
    <p:sldId id="375" r:id="rId16"/>
    <p:sldId id="376" r:id="rId17"/>
    <p:sldId id="381" r:id="rId18"/>
    <p:sldId id="378" r:id="rId19"/>
    <p:sldId id="371" r:id="rId20"/>
    <p:sldId id="372" r:id="rId21"/>
    <p:sldId id="349" r:id="rId22"/>
    <p:sldId id="312" r:id="rId23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B61644"/>
    <a:srgbClr val="000099"/>
    <a:srgbClr val="590D1B"/>
    <a:srgbClr val="FF0000"/>
    <a:srgbClr val="333399"/>
    <a:srgbClr val="0033CC"/>
    <a:srgbClr val="5B0B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9" autoAdjust="0"/>
    <p:restoredTop sz="94660"/>
  </p:normalViewPr>
  <p:slideViewPr>
    <p:cSldViewPr>
      <p:cViewPr varScale="1">
        <p:scale>
          <a:sx n="110" d="100"/>
          <a:sy n="110" d="100"/>
        </p:scale>
        <p:origin x="-16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EEBB2B4-9B8E-4C2A-B935-2B0D9BAAFB80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9F83E85-8C6A-4836-A4B1-AC840FC3FE2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3729692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Проект оформления презентации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ADF83E2-57E2-4F70-BD04-861548351981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E4F4D3F-59ED-446B-9886-6A67348345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028682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00D2F7F-3BE9-4B94-B645-CB78C12872A6}" type="slidenum">
              <a:rPr lang="ru-RU" altLang="ru-RU">
                <a:latin typeface="Arial" pitchFamily="34" charset="0"/>
              </a:rPr>
              <a:pPr>
                <a:spcBef>
                  <a:spcPct val="0"/>
                </a:spcBef>
              </a:pPr>
              <a:t>1</a:t>
            </a:fld>
            <a:endParaRPr lang="ru-RU" altLang="ru-RU">
              <a:latin typeface="Arial" pitchFamily="34" charset="0"/>
            </a:endParaRPr>
          </a:p>
        </p:txBody>
      </p:sp>
      <p:sp>
        <p:nvSpPr>
          <p:cNvPr id="87045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ru-RU" smtClean="0">
                <a:latin typeface="Arial" pitchFamily="34" charset="0"/>
              </a:rPr>
              <a:t>Проект оформления презентации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B7CF6D52-E11C-4D00-859F-108A98BECCA9}" type="slidenum">
              <a:rPr lang="ru-RU" altLang="ru-RU">
                <a:latin typeface="Arial" pitchFamily="34" charset="0"/>
              </a:rPr>
              <a:pPr>
                <a:spcBef>
                  <a:spcPct val="0"/>
                </a:spcBef>
              </a:pPr>
              <a:t>2</a:t>
            </a:fld>
            <a:endParaRPr lang="ru-RU" altLang="ru-RU">
              <a:latin typeface="Arial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Проект оформления презентации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4F4D3F-59ED-446B-9886-6A67348345FE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1999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23AC-9CF0-4D65-B8DB-DD7ECBEC801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129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23AC-9CF0-4D65-B8DB-DD7ECBEC801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952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23AC-9CF0-4D65-B8DB-DD7ECBEC801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952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gray">
          <a:xfrm>
            <a:off x="1588" y="3803650"/>
            <a:ext cx="9142412" cy="13017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0" y="2205038"/>
            <a:ext cx="9144000" cy="154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gray">
          <a:xfrm>
            <a:off x="467544" y="2660792"/>
            <a:ext cx="7842448" cy="2665413"/>
          </a:xfrm>
          <a:prstGeom prst="roundRect">
            <a:avLst>
              <a:gd name="adj" fmla="val 30731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914400" y="2708920"/>
            <a:ext cx="7304088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62000" y="3432175"/>
            <a:ext cx="7620000" cy="6826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010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4650"/>
            <a:ext cx="7010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8A16D63-E2B0-41B2-A8AC-4E394D1B55A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29982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лого Сини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84246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D7710DE-CDCB-4E68-A730-506C9A51BC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4070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gray">
          <a:xfrm>
            <a:off x="1588" y="3803650"/>
            <a:ext cx="9142412" cy="13017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0" y="2205038"/>
            <a:ext cx="9144000" cy="154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gray">
          <a:xfrm>
            <a:off x="685800" y="3429000"/>
            <a:ext cx="7620000" cy="1439863"/>
          </a:xfrm>
          <a:prstGeom prst="roundRect">
            <a:avLst>
              <a:gd name="adj" fmla="val 38449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D1259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914400" y="2708920"/>
            <a:ext cx="7304088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62000" y="3432175"/>
            <a:ext cx="7620000" cy="6826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364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лого Сини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4ADBCE70-38CE-4751-9A4E-4E907108381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88557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833236CB-F67F-4EE5-B9AE-99498393A7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71405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3279941E-41D7-401B-B6A2-00920DBE2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64557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E22F3D8B-F15C-4DD2-86F8-4C5D4373988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95365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AA824D82-74D4-45EF-8F2C-66802842E4B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947198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575BECBD-CE1D-4072-9242-00A1DA2B9F6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92848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679BF757-1CD6-4807-B1EE-4930E2B0E8C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24424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84D88389-BBDB-41F3-9695-2FF041E064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802358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2D851C2E-C371-4F48-AF45-B14BBB5C358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207401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74650"/>
            <a:ext cx="2057400" cy="5949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74650"/>
            <a:ext cx="6019800" cy="5949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B7ADA406-D450-46FC-85FC-4851D7AC769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160104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4650"/>
            <a:ext cx="7010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5B27EEF9-ABD7-46B5-BD39-B4B239A709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12737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gray">
          <a:xfrm>
            <a:off x="1588" y="3803650"/>
            <a:ext cx="9142412" cy="13017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0" y="2205038"/>
            <a:ext cx="9144000" cy="154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gray">
          <a:xfrm>
            <a:off x="685800" y="3429000"/>
            <a:ext cx="7620000" cy="1439863"/>
          </a:xfrm>
          <a:prstGeom prst="roundRect">
            <a:avLst>
              <a:gd name="adj" fmla="val 38449"/>
            </a:avLst>
          </a:pr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D1259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914400" y="2708920"/>
            <a:ext cx="7304088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62000" y="3432175"/>
            <a:ext cx="7620000" cy="6826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2327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gray">
          <a:xfrm>
            <a:off x="0" y="641350"/>
            <a:ext cx="9144000" cy="920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white">
          <a:xfrm>
            <a:off x="1588" y="766763"/>
            <a:ext cx="9142412" cy="13668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gray">
          <a:xfrm>
            <a:off x="877888" y="188913"/>
            <a:ext cx="7366000" cy="936625"/>
          </a:xfrm>
          <a:prstGeom prst="roundRect">
            <a:avLst>
              <a:gd name="adj" fmla="val 14685"/>
            </a:avLst>
          </a:prstGeom>
          <a:gradFill rotWithShape="1">
            <a:gsLst>
              <a:gs pos="0">
                <a:srgbClr val="06224B"/>
              </a:gs>
              <a:gs pos="100000">
                <a:schemeClr val="tx2"/>
              </a:gs>
            </a:gsLst>
            <a:lin ang="0" scaled="1"/>
          </a:gradFill>
          <a:ln w="381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D1259"/>
              </a:solidFill>
            </a:endParaRPr>
          </a:p>
        </p:txBody>
      </p:sp>
      <p:pic>
        <p:nvPicPr>
          <p:cNvPr id="7" name="Picture 5" descr="лого Сини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73025"/>
            <a:ext cx="7540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97D63098-C871-40B3-882F-4C465E3F3D9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949839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C4BC69FD-E350-4A62-BB9C-351EBB38EFA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264451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054706D2-B2CB-4E2A-98F7-7B3D138E005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48313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16AD3FD9-5AD8-43C2-86BF-D221B62237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816549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1126B6CB-ACE2-455B-911C-A593B2BE715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6652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5A91BA5E-68EF-4DB6-A6A1-865654E19CF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839391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D9DE8E0C-81A9-4F0B-85B2-68A86FBE2A9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26481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3B9EB2CF-0441-46D5-B757-6A1CA689463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579046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74650"/>
            <a:ext cx="2057400" cy="5949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74650"/>
            <a:ext cx="6019800" cy="5949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077AEF16-1437-4BA8-A860-3D3C0C16F8B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33714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4650"/>
            <a:ext cx="7010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6E6C751B-8C8D-414C-B3FF-B258BA13D6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448126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лого Сини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3593830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gray">
          <a:xfrm>
            <a:off x="1588" y="3803650"/>
            <a:ext cx="9142412" cy="13017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0" y="2205038"/>
            <a:ext cx="9144000" cy="154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gray">
          <a:xfrm>
            <a:off x="685800" y="3429000"/>
            <a:ext cx="7620000" cy="1439863"/>
          </a:xfrm>
          <a:prstGeom prst="roundRect">
            <a:avLst>
              <a:gd name="adj" fmla="val 38449"/>
            </a:avLst>
          </a:pr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D1259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914400" y="2708920"/>
            <a:ext cx="7304088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62000" y="3432175"/>
            <a:ext cx="7620000" cy="6826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6362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gray">
          <a:xfrm>
            <a:off x="0" y="641350"/>
            <a:ext cx="9144000" cy="920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white">
          <a:xfrm>
            <a:off x="1588" y="766763"/>
            <a:ext cx="9142412" cy="13668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gray">
          <a:xfrm>
            <a:off x="877888" y="188913"/>
            <a:ext cx="7366000" cy="936625"/>
          </a:xfrm>
          <a:prstGeom prst="roundRect">
            <a:avLst>
              <a:gd name="adj" fmla="val 14685"/>
            </a:avLst>
          </a:prstGeom>
          <a:gradFill rotWithShape="1">
            <a:gsLst>
              <a:gs pos="0">
                <a:srgbClr val="06224B"/>
              </a:gs>
              <a:gs pos="100000">
                <a:schemeClr val="tx2"/>
              </a:gs>
            </a:gsLst>
            <a:lin ang="0" scaled="1"/>
          </a:gradFill>
          <a:ln w="381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D1259"/>
              </a:solidFill>
            </a:endParaRPr>
          </a:p>
        </p:txBody>
      </p:sp>
      <p:pic>
        <p:nvPicPr>
          <p:cNvPr id="7" name="Picture 5" descr="лого Сини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73025"/>
            <a:ext cx="7540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40258970-BF4D-4B30-B4DB-181983AF6F7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729929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FCD79DA3-47B4-45B3-8E3E-A8CE7EBB995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03761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D2D19F67-3598-4BB5-94DD-4FD9BF4462E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348323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8AA2C328-58BB-4A5D-97DA-6B4B13D579C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3983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CA0F3812-3E31-46A5-BF21-D64D798239F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554887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81EAB8B7-CD02-4072-A7CC-BE4932FABB1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916353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EDF42889-4661-458C-B4CC-8733DA8FB75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612771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3632F442-9867-44A2-81F5-18251220A7B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113549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74650"/>
            <a:ext cx="2057400" cy="5949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74650"/>
            <a:ext cx="6019800" cy="5949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531B77EB-104A-4114-85DA-4670F757B43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620122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4650"/>
            <a:ext cx="7010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D125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D1259"/>
                </a:solidFill>
              </a:defRPr>
            </a:lvl1pPr>
          </a:lstStyle>
          <a:p>
            <a:fld id="{F308C319-D17B-4225-9B40-8282E0E95B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83519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75354B99-CFC1-49E3-95B1-452FA23CD2F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80802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2457C4C1-1221-4115-9923-65B1C8AACD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4723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38A6BE71-7240-4FEA-863F-235B75F4440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34196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BC97D966-FEBE-4834-89CA-5EEE38C363A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022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74650"/>
            <a:ext cx="2057400" cy="5949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74650"/>
            <a:ext cx="6019800" cy="5949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535E47FF-4B5D-47A6-B52B-27E827AD63D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81767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641350"/>
            <a:ext cx="9144000" cy="920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white">
          <a:xfrm>
            <a:off x="1588" y="766763"/>
            <a:ext cx="9142412" cy="13668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3" name="AutoShape 9"/>
          <p:cNvSpPr>
            <a:spLocks noChangeArrowheads="1"/>
          </p:cNvSpPr>
          <p:nvPr/>
        </p:nvSpPr>
        <p:spPr bwMode="gray">
          <a:xfrm>
            <a:off x="609600" y="344488"/>
            <a:ext cx="7366000" cy="644525"/>
          </a:xfrm>
          <a:prstGeom prst="roundRect">
            <a:avLst>
              <a:gd name="adj" fmla="val 41870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44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2" r:id="rId1"/>
    <p:sldLayoutId id="2147484493" r:id="rId2"/>
    <p:sldLayoutId id="2147484494" r:id="rId3"/>
    <p:sldLayoutId id="2147484495" r:id="rId4"/>
    <p:sldLayoutId id="2147484496" r:id="rId5"/>
    <p:sldLayoutId id="2147484497" r:id="rId6"/>
    <p:sldLayoutId id="2147484498" r:id="rId7"/>
    <p:sldLayoutId id="2147484499" r:id="rId8"/>
    <p:sldLayoutId id="2147484500" r:id="rId9"/>
    <p:sldLayoutId id="2147484501" r:id="rId10"/>
    <p:sldLayoutId id="2147484502" r:id="rId11"/>
    <p:sldLayoutId id="2147484503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3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641350"/>
            <a:ext cx="9144000" cy="920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white">
          <a:xfrm>
            <a:off x="1588" y="766763"/>
            <a:ext cx="9142412" cy="13668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1033" name="AutoShape 9"/>
          <p:cNvSpPr>
            <a:spLocks noChangeArrowheads="1"/>
          </p:cNvSpPr>
          <p:nvPr/>
        </p:nvSpPr>
        <p:spPr bwMode="gray">
          <a:xfrm>
            <a:off x="609600" y="344488"/>
            <a:ext cx="7366000" cy="644525"/>
          </a:xfrm>
          <a:prstGeom prst="roundRect">
            <a:avLst>
              <a:gd name="adj" fmla="val 41870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44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4" r:id="rId1"/>
    <p:sldLayoutId id="2147484505" r:id="rId2"/>
    <p:sldLayoutId id="2147484506" r:id="rId3"/>
    <p:sldLayoutId id="2147484507" r:id="rId4"/>
    <p:sldLayoutId id="2147484508" r:id="rId5"/>
    <p:sldLayoutId id="2147484509" r:id="rId6"/>
    <p:sldLayoutId id="2147484510" r:id="rId7"/>
    <p:sldLayoutId id="2147484511" r:id="rId8"/>
    <p:sldLayoutId id="2147484512" r:id="rId9"/>
    <p:sldLayoutId id="2147484513" r:id="rId10"/>
    <p:sldLayoutId id="214748451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3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641350"/>
            <a:ext cx="9144000" cy="920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white">
          <a:xfrm>
            <a:off x="1588" y="766763"/>
            <a:ext cx="9142412" cy="13668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1033" name="AutoShape 9"/>
          <p:cNvSpPr>
            <a:spLocks noChangeArrowheads="1"/>
          </p:cNvSpPr>
          <p:nvPr/>
        </p:nvSpPr>
        <p:spPr bwMode="gray">
          <a:xfrm>
            <a:off x="609600" y="344488"/>
            <a:ext cx="7366000" cy="644525"/>
          </a:xfrm>
          <a:prstGeom prst="roundRect">
            <a:avLst>
              <a:gd name="adj" fmla="val 41870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44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5" r:id="rId1"/>
    <p:sldLayoutId id="2147484516" r:id="rId2"/>
    <p:sldLayoutId id="2147484517" r:id="rId3"/>
    <p:sldLayoutId id="2147484518" r:id="rId4"/>
    <p:sldLayoutId id="2147484519" r:id="rId5"/>
    <p:sldLayoutId id="2147484520" r:id="rId6"/>
    <p:sldLayoutId id="2147484521" r:id="rId7"/>
    <p:sldLayoutId id="2147484522" r:id="rId8"/>
    <p:sldLayoutId id="2147484523" r:id="rId9"/>
    <p:sldLayoutId id="2147484524" r:id="rId10"/>
    <p:sldLayoutId id="214748452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3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641350"/>
            <a:ext cx="9144000" cy="920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white">
          <a:xfrm>
            <a:off x="1588" y="766763"/>
            <a:ext cx="9142412" cy="13668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1033" name="AutoShape 9"/>
          <p:cNvSpPr>
            <a:spLocks noChangeArrowheads="1"/>
          </p:cNvSpPr>
          <p:nvPr/>
        </p:nvSpPr>
        <p:spPr bwMode="gray">
          <a:xfrm>
            <a:off x="609600" y="344488"/>
            <a:ext cx="7366000" cy="644525"/>
          </a:xfrm>
          <a:prstGeom prst="roundRect">
            <a:avLst>
              <a:gd name="adj" fmla="val 41870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srgbClr val="0D1259"/>
              </a:solidFill>
              <a:latin typeface="Arial" charset="0"/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44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7174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6" r:id="rId1"/>
    <p:sldLayoutId id="2147484557" r:id="rId2"/>
    <p:sldLayoutId id="2147484558" r:id="rId3"/>
    <p:sldLayoutId id="2147484559" r:id="rId4"/>
    <p:sldLayoutId id="2147484560" r:id="rId5"/>
    <p:sldLayoutId id="2147484561" r:id="rId6"/>
    <p:sldLayoutId id="2147484562" r:id="rId7"/>
    <p:sldLayoutId id="2147484563" r:id="rId8"/>
    <p:sldLayoutId id="2147484564" r:id="rId9"/>
    <p:sldLayoutId id="2147484565" r:id="rId1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Tahom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3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2996952"/>
            <a:ext cx="8497888" cy="1728787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solidFill>
                  <a:srgbClr val="000066"/>
                </a:solidFill>
                <a:latin typeface="Arial" pitchFamily="34" charset="0"/>
              </a:rPr>
              <a:t>О состоянии метрологической </a:t>
            </a:r>
            <a:r>
              <a:rPr lang="en-US" altLang="ru-RU" sz="32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US" altLang="ru-RU" sz="32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ru-RU" altLang="ru-RU" sz="3200" dirty="0" smtClean="0">
                <a:solidFill>
                  <a:srgbClr val="000066"/>
                </a:solidFill>
                <a:latin typeface="Arial" pitchFamily="34" charset="0"/>
              </a:rPr>
              <a:t>деятельности в Республике Беларусь</a:t>
            </a:r>
            <a:r>
              <a:rPr lang="ru-RU" altLang="ru-RU" sz="2800" dirty="0" smtClean="0">
                <a:solidFill>
                  <a:srgbClr val="000066"/>
                </a:solidFill>
                <a:latin typeface="Arial" pitchFamily="34" charset="0"/>
              </a:rPr>
              <a:t> </a:t>
            </a:r>
            <a:br>
              <a:rPr lang="ru-RU" altLang="ru-RU" sz="28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ru-RU" altLang="ru-RU" sz="16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ru-RU" altLang="ru-RU" sz="1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ru-RU" altLang="ru-RU" sz="2000" dirty="0" smtClean="0">
                <a:solidFill>
                  <a:srgbClr val="000066"/>
                </a:solidFill>
                <a:latin typeface="Arial" pitchFamily="34" charset="0"/>
              </a:rPr>
              <a:t>(отчет за 2017 год</a:t>
            </a:r>
            <a:r>
              <a:rPr lang="en-US" altLang="ru-RU" sz="2000" dirty="0" smtClean="0">
                <a:solidFill>
                  <a:srgbClr val="000066"/>
                </a:solidFill>
                <a:latin typeface="Arial" pitchFamily="34" charset="0"/>
              </a:rPr>
              <a:t> – </a:t>
            </a:r>
            <a:r>
              <a:rPr lang="ru-RU" altLang="ru-RU" sz="2000" dirty="0" smtClean="0">
                <a:solidFill>
                  <a:srgbClr val="000066"/>
                </a:solidFill>
                <a:latin typeface="Arial" pitchFamily="34" charset="0"/>
              </a:rPr>
              <a:t>начало </a:t>
            </a:r>
            <a:r>
              <a:rPr lang="en-US" altLang="ru-RU" sz="2000" dirty="0" smtClean="0">
                <a:solidFill>
                  <a:srgbClr val="000066"/>
                </a:solidFill>
                <a:latin typeface="Arial" pitchFamily="34" charset="0"/>
              </a:rPr>
              <a:t>201</a:t>
            </a:r>
            <a:r>
              <a:rPr lang="ru-RU" altLang="ru-RU" sz="2000" dirty="0" smtClean="0">
                <a:solidFill>
                  <a:srgbClr val="000066"/>
                </a:solidFill>
                <a:latin typeface="Arial" pitchFamily="34" charset="0"/>
              </a:rPr>
              <a:t>8</a:t>
            </a:r>
            <a:r>
              <a:rPr lang="en-US" altLang="ru-RU" sz="2000" dirty="0" smtClean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ru-RU" altLang="ru-RU" sz="2000" dirty="0" smtClean="0">
                <a:solidFill>
                  <a:srgbClr val="000066"/>
                </a:solidFill>
                <a:latin typeface="Arial" pitchFamily="34" charset="0"/>
              </a:rPr>
              <a:t>г.)</a:t>
            </a:r>
            <a:endParaRPr lang="en-US" altLang="ru-RU" sz="2000" dirty="0" smtClean="0">
              <a:solidFill>
                <a:schemeClr val="tx2"/>
              </a:solidFill>
              <a:latin typeface="Arial" pitchFamily="34" charset="0"/>
              <a:ea typeface="Aharoni"/>
              <a:cs typeface="Aharoni"/>
            </a:endParaRPr>
          </a:p>
        </p:txBody>
      </p:sp>
      <p:sp>
        <p:nvSpPr>
          <p:cNvPr id="86019" name="Подзаголовок 2"/>
          <p:cNvSpPr txBox="1">
            <a:spLocks/>
          </p:cNvSpPr>
          <p:nvPr/>
        </p:nvSpPr>
        <p:spPr bwMode="auto">
          <a:xfrm>
            <a:off x="3787775" y="806450"/>
            <a:ext cx="50419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r" eaLnBrk="1" hangingPunct="1">
              <a:spcBef>
                <a:spcPts val="400"/>
              </a:spcBef>
              <a:buClr>
                <a:srgbClr val="378D91"/>
              </a:buClr>
              <a:buFont typeface="Arial" pitchFamily="34" charset="0"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" pitchFamily="34" charset="0"/>
              </a:rPr>
              <a:t>Гуревич Валерий Львович</a:t>
            </a:r>
          </a:p>
          <a:p>
            <a:pPr algn="r" eaLnBrk="1" hangingPunct="1">
              <a:spcBef>
                <a:spcPts val="400"/>
              </a:spcBef>
              <a:buClr>
                <a:srgbClr val="378D91"/>
              </a:buClr>
              <a:buFont typeface="Arial" pitchFamily="34" charset="0"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" pitchFamily="34" charset="0"/>
              </a:rPr>
              <a:t>	директор БелГИМ, к.т.н.</a:t>
            </a:r>
          </a:p>
        </p:txBody>
      </p:sp>
      <p:pic>
        <p:nvPicPr>
          <p:cNvPr id="86020" name="Picture 5" descr="лого Си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85788"/>
            <a:ext cx="1655762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1" name="Прямоугольник 1"/>
          <p:cNvSpPr>
            <a:spLocks noChangeArrowheads="1"/>
          </p:cNvSpPr>
          <p:nvPr/>
        </p:nvSpPr>
        <p:spPr bwMode="auto">
          <a:xfrm>
            <a:off x="179388" y="6075363"/>
            <a:ext cx="88566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 smtClean="0">
                <a:solidFill>
                  <a:srgbClr val="B61644"/>
                </a:solidFill>
                <a:latin typeface="Arial" pitchFamily="34" charset="0"/>
              </a:rPr>
              <a:t>28 </a:t>
            </a:r>
            <a:r>
              <a:rPr lang="ru-RU" altLang="ru-RU" sz="1800" b="1" dirty="0">
                <a:solidFill>
                  <a:srgbClr val="B61644"/>
                </a:solidFill>
                <a:latin typeface="Arial" pitchFamily="34" charset="0"/>
              </a:rPr>
              <a:t>заседание Комитета КООМЕТ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 smtClean="0">
                <a:solidFill>
                  <a:srgbClr val="B61644"/>
                </a:solidFill>
                <a:latin typeface="Arial" pitchFamily="34" charset="0"/>
              </a:rPr>
              <a:t>11-12 апреля 2018 </a:t>
            </a:r>
            <a:r>
              <a:rPr lang="ru-RU" altLang="ru-RU" sz="1800" b="1" dirty="0">
                <a:solidFill>
                  <a:srgbClr val="B61644"/>
                </a:solidFill>
                <a:latin typeface="Arial" pitchFamily="34" charset="0"/>
              </a:rPr>
              <a:t>г.</a:t>
            </a:r>
            <a:r>
              <a:rPr lang="en-US" altLang="ru-RU" sz="1800" b="1" dirty="0">
                <a:solidFill>
                  <a:srgbClr val="B61644"/>
                </a:solidFill>
                <a:latin typeface="Arial" pitchFamily="34" charset="0"/>
              </a:rPr>
              <a:t>, </a:t>
            </a:r>
            <a:r>
              <a:rPr lang="ru-RU" altLang="ru-RU" sz="1800" b="1" dirty="0" smtClean="0">
                <a:solidFill>
                  <a:srgbClr val="B61644"/>
                </a:solidFill>
                <a:latin typeface="Arial" pitchFamily="34" charset="0"/>
              </a:rPr>
              <a:t>Сараево, Босния и Герцеговина</a:t>
            </a:r>
            <a:endParaRPr lang="ru-RU" altLang="ru-RU" sz="1800" b="1" dirty="0">
              <a:solidFill>
                <a:srgbClr val="B61644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gray">
          <a:xfrm>
            <a:off x="395536" y="1340768"/>
            <a:ext cx="6123533" cy="4777144"/>
          </a:xfrm>
          <a:prstGeom prst="rect">
            <a:avLst/>
          </a:prstGeom>
          <a:noFill/>
          <a:ln w="38100" cmpd="thinThick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2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2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2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2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18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Технические регламенты </a:t>
            </a: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Республики Беларусь  – </a:t>
            </a:r>
            <a:r>
              <a:rPr lang="en-US" altLang="ru-RU" sz="18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1</a:t>
            </a: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ТНПА Республики Беларусь – </a:t>
            </a:r>
            <a:r>
              <a:rPr lang="ru-RU" altLang="ru-RU" sz="1800" kern="0" dirty="0" smtClean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5</a:t>
            </a:r>
            <a:r>
              <a:rPr lang="en-US" altLang="ru-RU" sz="1800" kern="0" dirty="0" smtClean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90</a:t>
            </a:r>
            <a:r>
              <a:rPr lang="ru-RU" altLang="ru-RU" sz="18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:</a:t>
            </a: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6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ГОСТ 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– </a:t>
            </a:r>
            <a:r>
              <a:rPr lang="ru-RU" altLang="ru-RU" sz="1600" kern="0" dirty="0" smtClean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45</a:t>
            </a:r>
            <a:r>
              <a:rPr lang="en-US" altLang="ru-RU" sz="1600" kern="0" dirty="0" smtClean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5</a:t>
            </a:r>
            <a: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600" kern="0" dirty="0" smtClean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СТБ </a:t>
            </a:r>
            <a: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– </a:t>
            </a:r>
            <a:r>
              <a:rPr lang="en-US" altLang="ru-RU" sz="1600" kern="0" dirty="0" smtClean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89</a:t>
            </a:r>
            <a: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600" kern="0" dirty="0" smtClean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ТКП </a:t>
            </a:r>
            <a: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– 14</a:t>
            </a:r>
            <a:b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600" kern="0" dirty="0" smtClean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ПМГ </a:t>
            </a:r>
            <a: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– 8</a:t>
            </a:r>
            <a:b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600" kern="0" dirty="0" smtClean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РМГ </a:t>
            </a:r>
            <a:r>
              <a:rPr lang="ru-RU" altLang="ru-RU" sz="1600" kern="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– </a:t>
            </a:r>
            <a:r>
              <a:rPr lang="en-US" altLang="ru-RU" sz="1600" kern="0" dirty="0" smtClean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24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8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Друге документы </a:t>
            </a: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по метрологии – </a:t>
            </a:r>
            <a:r>
              <a:rPr lang="en-US" altLang="ru-RU" sz="1800" kern="0" dirty="0" smtClean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817</a:t>
            </a:r>
            <a:r>
              <a:rPr lang="ru-RU" altLang="ru-RU" sz="18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: </a:t>
            </a: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6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Инструкции 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– </a:t>
            </a:r>
            <a:r>
              <a:rPr lang="en-US" altLang="ru-RU" sz="16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24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6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МИ 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– </a:t>
            </a:r>
            <a:r>
              <a:rPr lang="en-US" altLang="ru-RU" sz="16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718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6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МУ 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– </a:t>
            </a:r>
            <a:r>
              <a:rPr lang="en-US" altLang="ru-RU" sz="16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31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6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РД 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– </a:t>
            </a:r>
            <a:r>
              <a:rPr lang="en-US" altLang="ru-RU" sz="16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44</a:t>
            </a:r>
            <a: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6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</a:br>
            <a:r>
              <a:rPr lang="ru-RU" altLang="ru-RU" sz="1800" kern="0" dirty="0" smtClean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Всего </a:t>
            </a:r>
            <a:r>
              <a:rPr lang="en-US" altLang="ru-RU" sz="1800" kern="0" dirty="0" smtClean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1408</a:t>
            </a:r>
            <a:r>
              <a:rPr lang="ru-RU" altLang="ru-RU" sz="1800" kern="0" dirty="0" smtClean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ru-RU" altLang="ru-RU" sz="1800" kern="0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ТНПА </a:t>
            </a:r>
            <a:r>
              <a:rPr lang="ru-RU" altLang="ru-RU" sz="1800" kern="0" dirty="0">
                <a:solidFill>
                  <a:srgbClr val="002060"/>
                </a:solidFill>
                <a:latin typeface="+mn-lt"/>
                <a:cs typeface="Calibri" panose="020F0502020204030204" pitchFamily="34" charset="0"/>
              </a:rPr>
              <a:t>и документов по метрологии</a:t>
            </a:r>
            <a:endParaRPr lang="ru-RU" sz="1100" b="0" dirty="0">
              <a:solidFill>
                <a:srgbClr val="002060"/>
              </a:solidFill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 bwMode="auto">
          <a:xfrm>
            <a:off x="5796136" y="5589240"/>
            <a:ext cx="3096344" cy="864096"/>
          </a:xfrm>
          <a:prstGeom prst="rect">
            <a:avLst/>
          </a:prstGeom>
          <a:solidFill>
            <a:srgbClr val="EAEAEA"/>
          </a:solidFill>
          <a:ln>
            <a:noFill/>
          </a:ln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11125" indent="0">
              <a:buClr>
                <a:srgbClr val="800000"/>
              </a:buClr>
              <a:buFont typeface="Georgia" panose="02040502050405020303" pitchFamily="18" charset="0"/>
              <a:buNone/>
              <a:defRPr/>
            </a:pPr>
            <a:r>
              <a:rPr lang="ru-RU" altLang="ru-RU" sz="1200" i="1" kern="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Размещен в электронном виде на сайте </a:t>
            </a:r>
            <a:r>
              <a:rPr lang="ru-RU" altLang="ru-RU" sz="1200" i="1" kern="0" dirty="0" err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БелГИМ</a:t>
            </a:r>
            <a:r>
              <a:rPr lang="ru-RU" altLang="ru-RU" sz="1200" i="1" kern="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altLang="ru-RU" sz="1200" i="1" kern="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/>
            </a:r>
            <a:br>
              <a:rPr lang="ru-RU" altLang="ru-RU" sz="1200" i="1" kern="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altLang="ru-RU" sz="1200" i="1" kern="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в </a:t>
            </a:r>
            <a:r>
              <a:rPr lang="ru-RU" altLang="ru-RU" sz="1200" i="1" kern="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разделе «</a:t>
            </a:r>
            <a:r>
              <a:rPr lang="ru-RU" altLang="ru-RU" sz="1200" i="1" kern="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Издания» </a:t>
            </a:r>
            <a:r>
              <a:rPr lang="ru-RU" altLang="ru-RU" sz="1200" i="1" kern="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www.belgim.by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21373"/>
            <a:ext cx="2736304" cy="392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ru-RU" altLang="ru-RU" sz="2200" b="1" kern="0" dirty="0" smtClean="0">
                <a:latin typeface="Arial" pitchFamily="34" charset="0"/>
              </a:rPr>
              <a:t>Метрология. Каталог </a:t>
            </a:r>
            <a:r>
              <a:rPr lang="ru-RU" altLang="ru-RU" sz="1800" b="1" kern="0" dirty="0" smtClean="0">
                <a:latin typeface="Arial" pitchFamily="34" charset="0"/>
              </a:rPr>
              <a:t>(по состоянию на 01.01.2018)</a:t>
            </a:r>
          </a:p>
        </p:txBody>
      </p:sp>
      <p:pic>
        <p:nvPicPr>
          <p:cNvPr id="7" name="Picture 5" descr="лого Си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955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ъект 2"/>
          <p:cNvSpPr>
            <a:spLocks/>
          </p:cNvSpPr>
          <p:nvPr/>
        </p:nvSpPr>
        <p:spPr bwMode="auto">
          <a:xfrm>
            <a:off x="357352" y="1161306"/>
            <a:ext cx="9000678" cy="601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1004888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412875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820863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22885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40576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indent="0" eaLnBrk="1" hangingPunct="1">
              <a:spcBef>
                <a:spcPts val="1200"/>
              </a:spcBef>
              <a:buClr>
                <a:srgbClr val="0E4AA2"/>
              </a:buClr>
              <a:buSzPct val="150000"/>
              <a:buNone/>
              <a:defRPr/>
            </a:pPr>
            <a:r>
              <a:rPr lang="ru-RU" altLang="ru-RU" sz="2000" b="1" u="sng" dirty="0" smtClean="0">
                <a:solidFill>
                  <a:srgbClr val="3191D3">
                    <a:lumMod val="50000"/>
                  </a:srgbClr>
                </a:solidFill>
                <a:latin typeface="+mj-lt"/>
              </a:rPr>
              <a:t>В 2017 году  разработан: </a:t>
            </a:r>
          </a:p>
          <a:p>
            <a:pPr indent="623888" eaLnBrk="1" hangingPunct="1">
              <a:spcBef>
                <a:spcPts val="1200"/>
              </a:spcBef>
              <a:buClr>
                <a:srgbClr val="0E4AA2"/>
              </a:buClr>
              <a:buSzPct val="150000"/>
              <a:defRPr/>
            </a:pPr>
            <a:r>
              <a:rPr lang="ru-RU" altLang="ru-RU" sz="2000" b="1" dirty="0" smtClean="0">
                <a:solidFill>
                  <a:srgbClr val="3191D3">
                    <a:lumMod val="50000"/>
                  </a:srgbClr>
                </a:solidFill>
                <a:latin typeface="+mj-lt"/>
              </a:rPr>
              <a:t>СТБ </a:t>
            </a:r>
            <a:r>
              <a:rPr lang="ru-RU" sz="2000" b="1" dirty="0" smtClean="0">
                <a:latin typeface="+mj-lt"/>
              </a:rPr>
              <a:t>8077-2017 </a:t>
            </a:r>
            <a:r>
              <a:rPr lang="ru-RU" sz="2000" b="1" dirty="0">
                <a:latin typeface="+mj-lt"/>
              </a:rPr>
              <a:t>«Система обеспечения единства измерений Республики Беларусь. Методы оценивания неопределенности измерений при калибровках. Общие положения</a:t>
            </a:r>
            <a:r>
              <a:rPr lang="ru-RU" sz="2000" b="1" dirty="0" smtClean="0">
                <a:latin typeface="+mj-lt"/>
              </a:rPr>
              <a:t>»</a:t>
            </a:r>
          </a:p>
          <a:p>
            <a:pPr indent="0" eaLnBrk="1" hangingPunct="1">
              <a:spcBef>
                <a:spcPts val="1200"/>
              </a:spcBef>
              <a:buClr>
                <a:srgbClr val="0E4AA2"/>
              </a:buClr>
              <a:buSzPct val="150000"/>
              <a:buNone/>
              <a:defRPr/>
            </a:pPr>
            <a:r>
              <a:rPr lang="ru-RU" altLang="ru-RU" sz="2000" b="1" u="sng" dirty="0" smtClean="0">
                <a:solidFill>
                  <a:srgbClr val="3191D3">
                    <a:lumMod val="50000"/>
                  </a:srgbClr>
                </a:solidFill>
                <a:latin typeface="+mj-lt"/>
              </a:rPr>
              <a:t>Продолжаются работы по разработке:</a:t>
            </a:r>
          </a:p>
          <a:p>
            <a:pPr indent="623888" eaLnBrk="1" hangingPunct="1">
              <a:spcBef>
                <a:spcPts val="1200"/>
              </a:spcBef>
              <a:buClr>
                <a:srgbClr val="0E4AA2"/>
              </a:buClr>
              <a:buSzPct val="150000"/>
              <a:defRPr/>
            </a:pPr>
            <a:r>
              <a:rPr lang="ru-RU" altLang="ru-RU" sz="1800" b="1" dirty="0" smtClean="0">
                <a:solidFill>
                  <a:srgbClr val="B61644"/>
                </a:solidFill>
                <a:latin typeface="+mn-lt"/>
              </a:rPr>
              <a:t>СТБ </a:t>
            </a:r>
            <a:r>
              <a:rPr lang="ru-RU" altLang="ru-RU" sz="1800" b="1" kern="0" dirty="0">
                <a:solidFill>
                  <a:srgbClr val="B61644"/>
                </a:solidFill>
                <a:latin typeface="+mn-lt"/>
                <a:cs typeface="Arial" panose="020B0604020202020204" pitchFamily="34" charset="0"/>
              </a:rPr>
              <a:t>ISO 13528 </a:t>
            </a:r>
            <a:r>
              <a:rPr lang="ru-RU" altLang="ru-RU" sz="1800" dirty="0" smtClean="0">
                <a:solidFill>
                  <a:srgbClr val="B61644"/>
                </a:solidFill>
                <a:latin typeface="+mn-lt"/>
              </a:rPr>
              <a:t>«</a:t>
            </a:r>
            <a:r>
              <a:rPr lang="ru-RU" altLang="ru-RU" sz="1800" kern="0" dirty="0">
                <a:solidFill>
                  <a:srgbClr val="B61644"/>
                </a:solidFill>
                <a:latin typeface="+mn-lt"/>
                <a:cs typeface="Arial" panose="020B0604020202020204" pitchFamily="34" charset="0"/>
              </a:rPr>
              <a:t>Методы статистические, применяемые при проверке технической компетентности лабораторий посредством межлабораторных </a:t>
            </a:r>
            <a:r>
              <a:rPr lang="ru-RU" altLang="ru-RU" sz="1800" kern="0" dirty="0" smtClean="0">
                <a:solidFill>
                  <a:srgbClr val="B61644"/>
                </a:solidFill>
                <a:latin typeface="+mn-lt"/>
                <a:cs typeface="Arial" panose="020B0604020202020204" pitchFamily="34" charset="0"/>
              </a:rPr>
              <a:t>сличений</a:t>
            </a:r>
          </a:p>
          <a:p>
            <a:pPr indent="623888" eaLnBrk="1" hangingPunct="1">
              <a:spcBef>
                <a:spcPts val="1200"/>
              </a:spcBef>
              <a:buClr>
                <a:srgbClr val="0E4AA2"/>
              </a:buClr>
              <a:buSzPct val="150000"/>
              <a:defRPr/>
            </a:pPr>
            <a:r>
              <a:rPr lang="ru-RU" altLang="ru-RU" sz="1800" b="1" kern="0" dirty="0">
                <a:solidFill>
                  <a:srgbClr val="000066"/>
                </a:solidFill>
                <a:latin typeface="+mn-lt"/>
                <a:cs typeface="Arial" panose="020B0604020202020204" pitchFamily="34" charset="0"/>
              </a:rPr>
              <a:t>СТБ ISO/IEC </a:t>
            </a:r>
            <a:r>
              <a:rPr lang="ru-RU" altLang="ru-RU" sz="1800" b="1" kern="0" dirty="0" err="1">
                <a:solidFill>
                  <a:srgbClr val="000066"/>
                </a:solidFill>
                <a:latin typeface="+mn-lt"/>
                <a:cs typeface="Arial" panose="020B0604020202020204" pitchFamily="34" charset="0"/>
              </a:rPr>
              <a:t>Guide</a:t>
            </a:r>
            <a:r>
              <a:rPr lang="ru-RU" altLang="ru-RU" sz="1800" b="1" kern="0" dirty="0">
                <a:solidFill>
                  <a:srgbClr val="000066"/>
                </a:solidFill>
                <a:latin typeface="+mn-lt"/>
                <a:cs typeface="Arial" panose="020B0604020202020204" pitchFamily="34" charset="0"/>
              </a:rPr>
              <a:t> 98-4  </a:t>
            </a:r>
            <a:r>
              <a:rPr lang="ru-RU" altLang="ru-RU" sz="1800" kern="0" dirty="0">
                <a:solidFill>
                  <a:srgbClr val="000066"/>
                </a:solidFill>
                <a:latin typeface="+mn-lt"/>
                <a:cs typeface="Arial" panose="020B0604020202020204" pitchFamily="34" charset="0"/>
              </a:rPr>
              <a:t>Неопределенность измерений. Часть 4.  Роль неопределенности измерений при оценке </a:t>
            </a:r>
            <a:r>
              <a:rPr lang="ru-RU" altLang="ru-RU" sz="1800" kern="0" dirty="0" smtClean="0">
                <a:solidFill>
                  <a:srgbClr val="000066"/>
                </a:solidFill>
                <a:latin typeface="+mn-lt"/>
                <a:cs typeface="Arial" panose="020B0604020202020204" pitchFamily="34" charset="0"/>
              </a:rPr>
              <a:t>соответствия</a:t>
            </a:r>
          </a:p>
          <a:p>
            <a:pPr indent="623888" eaLnBrk="1" hangingPunct="1">
              <a:spcBef>
                <a:spcPts val="1200"/>
              </a:spcBef>
              <a:buClr>
                <a:srgbClr val="0E4AA2"/>
              </a:buClr>
              <a:buSzPct val="150000"/>
              <a:defRPr/>
            </a:pPr>
            <a:r>
              <a:rPr lang="ru-RU" altLang="ru-RU" sz="1800" b="1" kern="0" dirty="0">
                <a:solidFill>
                  <a:srgbClr val="B61644"/>
                </a:solidFill>
                <a:latin typeface="+mn-lt"/>
                <a:cs typeface="Arial" panose="020B0604020202020204" pitchFamily="34" charset="0"/>
              </a:rPr>
              <a:t>СТБ IEC </a:t>
            </a:r>
            <a:r>
              <a:rPr lang="ru-RU" altLang="ru-RU" sz="1800" b="1" kern="0" dirty="0" err="1">
                <a:solidFill>
                  <a:srgbClr val="B61644"/>
                </a:solidFill>
                <a:latin typeface="+mn-lt"/>
                <a:cs typeface="Arial" panose="020B0604020202020204" pitchFamily="34" charset="0"/>
              </a:rPr>
              <a:t>Guide</a:t>
            </a:r>
            <a:r>
              <a:rPr lang="ru-RU" altLang="ru-RU" sz="1800" b="1" kern="0" dirty="0">
                <a:solidFill>
                  <a:srgbClr val="B61644"/>
                </a:solidFill>
                <a:latin typeface="+mn-lt"/>
                <a:cs typeface="Arial" panose="020B0604020202020204" pitchFamily="34" charset="0"/>
              </a:rPr>
              <a:t> 115 </a:t>
            </a:r>
            <a:r>
              <a:rPr lang="ru-RU" altLang="ru-RU" sz="1800" kern="0" dirty="0">
                <a:solidFill>
                  <a:srgbClr val="B61644"/>
                </a:solidFill>
                <a:latin typeface="+mn-lt"/>
                <a:cs typeface="Arial" panose="020B0604020202020204" pitchFamily="34" charset="0"/>
              </a:rPr>
              <a:t>Применение неопределенности измерений к деятельности по оценке соответствия в электротехнической отрасли</a:t>
            </a:r>
            <a:endParaRPr lang="ru-RU" altLang="ru-RU" sz="1800" dirty="0">
              <a:solidFill>
                <a:srgbClr val="B61644"/>
              </a:solidFill>
              <a:latin typeface="+mn-lt"/>
            </a:endParaRPr>
          </a:p>
          <a:p>
            <a:pPr indent="623888" eaLnBrk="1" hangingPunct="1">
              <a:spcBef>
                <a:spcPts val="1200"/>
              </a:spcBef>
              <a:buClr>
                <a:srgbClr val="0E4AA2"/>
              </a:buClr>
              <a:buSzPct val="150000"/>
              <a:defRPr/>
            </a:pPr>
            <a:r>
              <a:rPr lang="ru-RU" altLang="ru-RU" sz="1800" b="1" dirty="0" smtClean="0">
                <a:solidFill>
                  <a:srgbClr val="000066"/>
                </a:solidFill>
                <a:latin typeface="+mn-lt"/>
              </a:rPr>
              <a:t>СТБ </a:t>
            </a:r>
            <a:r>
              <a:rPr lang="ru-RU" altLang="ru-RU" sz="1800" dirty="0">
                <a:solidFill>
                  <a:srgbClr val="000066"/>
                </a:solidFill>
                <a:latin typeface="+mn-lt"/>
              </a:rPr>
              <a:t>«Назначение </a:t>
            </a:r>
            <a:r>
              <a:rPr lang="ru-RU" altLang="ru-RU" sz="1800" dirty="0" err="1">
                <a:solidFill>
                  <a:srgbClr val="000066"/>
                </a:solidFill>
                <a:latin typeface="+mn-lt"/>
              </a:rPr>
              <a:t>межповерочных</a:t>
            </a:r>
            <a:r>
              <a:rPr lang="ru-RU" altLang="ru-RU" sz="1800" dirty="0">
                <a:solidFill>
                  <a:srgbClr val="000066"/>
                </a:solidFill>
                <a:latin typeface="+mn-lt"/>
              </a:rPr>
              <a:t> (</a:t>
            </a:r>
            <a:r>
              <a:rPr lang="ru-RU" altLang="ru-RU" sz="1800" dirty="0" err="1">
                <a:solidFill>
                  <a:srgbClr val="000066"/>
                </a:solidFill>
                <a:latin typeface="+mn-lt"/>
              </a:rPr>
              <a:t>межкалибровочных</a:t>
            </a:r>
            <a:r>
              <a:rPr lang="ru-RU" altLang="ru-RU" sz="1800" dirty="0">
                <a:solidFill>
                  <a:srgbClr val="000066"/>
                </a:solidFill>
                <a:latin typeface="+mn-lt"/>
              </a:rPr>
              <a:t>) интервалов для средств измерений в сфере законодательной метрологии»</a:t>
            </a:r>
          </a:p>
          <a:p>
            <a:pPr indent="623888" eaLnBrk="1" hangingPunct="1">
              <a:spcBef>
                <a:spcPts val="1200"/>
              </a:spcBef>
              <a:buClr>
                <a:srgbClr val="0E4AA2"/>
              </a:buClr>
              <a:buSzPct val="150000"/>
              <a:defRPr/>
            </a:pPr>
            <a:r>
              <a:rPr lang="ru-RU" altLang="ru-RU" sz="1800" b="1" dirty="0">
                <a:solidFill>
                  <a:srgbClr val="C00000"/>
                </a:solidFill>
                <a:latin typeface="+mn-lt"/>
              </a:rPr>
              <a:t>СТБ </a:t>
            </a:r>
            <a:r>
              <a:rPr lang="ru-RU" altLang="ru-RU" sz="1800" dirty="0">
                <a:solidFill>
                  <a:srgbClr val="C00000"/>
                </a:solidFill>
                <a:latin typeface="+mn-lt"/>
              </a:rPr>
              <a:t>«Измерительное оборудование для сферы законодательной метрологии</a:t>
            </a:r>
            <a:r>
              <a:rPr lang="ru-RU" altLang="ru-RU" sz="1800" dirty="0" smtClean="0">
                <a:solidFill>
                  <a:srgbClr val="C00000"/>
                </a:solidFill>
                <a:latin typeface="+mn-lt"/>
              </a:rPr>
              <a:t>»</a:t>
            </a:r>
          </a:p>
          <a:p>
            <a:pPr indent="623888" eaLnBrk="1" hangingPunct="1">
              <a:spcBef>
                <a:spcPts val="1200"/>
              </a:spcBef>
              <a:buClr>
                <a:srgbClr val="0E4AA2"/>
              </a:buClr>
              <a:buSzPct val="150000"/>
              <a:defRPr/>
            </a:pPr>
            <a:endParaRPr lang="ru-RU" altLang="ru-RU" sz="2000" b="1" dirty="0" smtClean="0">
              <a:solidFill>
                <a:srgbClr val="B61644"/>
              </a:solidFill>
              <a:latin typeface="+mj-lt"/>
            </a:endParaRPr>
          </a:p>
        </p:txBody>
      </p:sp>
      <p:sp>
        <p:nvSpPr>
          <p:cNvPr id="95235" name="Rectangle 9"/>
          <p:cNvSpPr>
            <a:spLocks noChangeArrowheads="1"/>
          </p:cNvSpPr>
          <p:nvPr/>
        </p:nvSpPr>
        <p:spPr bwMode="auto">
          <a:xfrm>
            <a:off x="1044575" y="361950"/>
            <a:ext cx="705643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FFFFFF"/>
                </a:solidFill>
                <a:latin typeface="+mn-lt"/>
              </a:rPr>
              <a:t>ТК BY 6 </a:t>
            </a:r>
            <a:endParaRPr lang="en-US" altLang="ru-RU" sz="2000" b="1" dirty="0">
              <a:solidFill>
                <a:srgbClr val="FFFFFF"/>
              </a:solidFill>
              <a:latin typeface="+mn-lt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FFFFFF"/>
                </a:solidFill>
                <a:latin typeface="+mn-lt"/>
              </a:rPr>
              <a:t>«Стандартизация в области метрологии»</a:t>
            </a:r>
          </a:p>
        </p:txBody>
      </p:sp>
      <p:pic>
        <p:nvPicPr>
          <p:cNvPr id="7" name="Picture 5" descr="лого Си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551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0"/>
          <a:stretch/>
        </p:blipFill>
        <p:spPr>
          <a:xfrm>
            <a:off x="467544" y="1274261"/>
            <a:ext cx="3600400" cy="5185374"/>
          </a:xfrm>
          <a:prstGeom prst="rect">
            <a:avLst/>
          </a:prstGeom>
        </p:spPr>
      </p:pic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4211960" y="3482949"/>
            <a:ext cx="4860032" cy="337528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 anchorCtr="0">
            <a:spAutoFit/>
          </a:bodyPr>
          <a:lstStyle/>
          <a:p>
            <a:pPr indent="269875">
              <a:spcAft>
                <a:spcPts val="400"/>
              </a:spcAft>
            </a:pPr>
            <a:r>
              <a:rPr lang="ru-RU" sz="1400" b="1" i="1" dirty="0" smtClean="0">
                <a:solidFill>
                  <a:srgbClr val="002060"/>
                </a:solidFill>
              </a:rPr>
              <a:t>Пособие </a:t>
            </a:r>
            <a:r>
              <a:rPr lang="ru-RU" sz="1400" b="1" i="1" dirty="0">
                <a:solidFill>
                  <a:srgbClr val="002060"/>
                </a:solidFill>
              </a:rPr>
              <a:t>рассчитано на пользователей, уже познакомившихся с требованиями </a:t>
            </a:r>
            <a:r>
              <a:rPr lang="ru-RU" sz="1400" b="1" i="1" dirty="0" smtClean="0">
                <a:solidFill>
                  <a:srgbClr val="002060"/>
                </a:solidFill>
              </a:rPr>
              <a:t/>
            </a:r>
            <a:br>
              <a:rPr lang="ru-RU" sz="1400" b="1" i="1" dirty="0" smtClean="0">
                <a:solidFill>
                  <a:srgbClr val="002060"/>
                </a:solidFill>
              </a:rPr>
            </a:br>
            <a:r>
              <a:rPr lang="ru-RU" sz="1400" b="1" i="1" dirty="0" smtClean="0">
                <a:solidFill>
                  <a:srgbClr val="002060"/>
                </a:solidFill>
              </a:rPr>
              <a:t>СТБ </a:t>
            </a:r>
            <a:r>
              <a:rPr lang="ru-RU" sz="1400" b="1" i="1" dirty="0">
                <a:solidFill>
                  <a:srgbClr val="002060"/>
                </a:solidFill>
              </a:rPr>
              <a:t>8077-2017 </a:t>
            </a:r>
            <a:r>
              <a:rPr lang="ru-RU" sz="1400" b="1" i="1" dirty="0" smtClean="0">
                <a:solidFill>
                  <a:srgbClr val="002060"/>
                </a:solidFill>
              </a:rPr>
              <a:t>/или </a:t>
            </a:r>
            <a:r>
              <a:rPr lang="ru-RU" sz="1400" b="1" i="1" dirty="0">
                <a:solidFill>
                  <a:srgbClr val="002060"/>
                </a:solidFill>
              </a:rPr>
              <a:t>имеющих некоторое представление о концепции неопределенности измерений в соответствии с "Руководством по выражению неопределенности измерения" (GUM). </a:t>
            </a:r>
            <a:endParaRPr lang="ru-RU" sz="1400" b="1" i="1" dirty="0" smtClean="0">
              <a:solidFill>
                <a:srgbClr val="002060"/>
              </a:solidFill>
            </a:endParaRPr>
          </a:p>
          <a:p>
            <a:pPr indent="269875">
              <a:spcAft>
                <a:spcPts val="400"/>
              </a:spcAft>
            </a:pPr>
            <a:r>
              <a:rPr lang="ru-RU" sz="1400" b="1" i="1" dirty="0" smtClean="0">
                <a:solidFill>
                  <a:srgbClr val="002060"/>
                </a:solidFill>
              </a:rPr>
              <a:t>В </a:t>
            </a:r>
            <a:r>
              <a:rPr lang="ru-RU" sz="1400" b="1" i="1" dirty="0">
                <a:solidFill>
                  <a:srgbClr val="002060"/>
                </a:solidFill>
              </a:rPr>
              <a:t>первую очередь пособие адресовано специалистам, выполняющим калибровку эталонов и средств измерений в калибровочных лабораториях, но может оказаться полезным для сотрудников испытательных лабораторий, осуществляющих калибровку измерительного и испытательного оборудования для своих собственных нужд, а также для органов по аккредитации.</a:t>
            </a:r>
            <a:endParaRPr lang="ru-RU" sz="1400" b="1" i="1" dirty="0" smtClean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ru-RU" altLang="ru-RU" sz="2200" b="1" kern="0" dirty="0" smtClean="0">
                <a:latin typeface="Arial" pitchFamily="34" charset="0"/>
              </a:rPr>
              <a:t>Издания </a:t>
            </a:r>
            <a:r>
              <a:rPr lang="ru-RU" altLang="ru-RU" sz="2200" b="1" kern="0" dirty="0" err="1" smtClean="0">
                <a:latin typeface="Arial" pitchFamily="34" charset="0"/>
              </a:rPr>
              <a:t>БелГИМ</a:t>
            </a:r>
            <a:r>
              <a:rPr lang="ru-RU" altLang="ru-RU" sz="2200" b="1" kern="0" dirty="0" smtClean="0">
                <a:latin typeface="Arial" pitchFamily="34" charset="0"/>
              </a:rPr>
              <a:t>  </a:t>
            </a:r>
            <a:br>
              <a:rPr lang="ru-RU" altLang="ru-RU" sz="2200" b="1" kern="0" dirty="0" smtClean="0">
                <a:latin typeface="Arial" pitchFamily="34" charset="0"/>
              </a:rPr>
            </a:br>
            <a:r>
              <a:rPr lang="ru-RU" altLang="ru-RU" sz="2000" b="1" kern="0" dirty="0" smtClean="0">
                <a:latin typeface="Arial" pitchFamily="34" charset="0"/>
              </a:rPr>
              <a:t>Серия «Практическая метрология»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124744"/>
            <a:ext cx="489654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ctr">
              <a:spcAft>
                <a:spcPts val="400"/>
              </a:spcAft>
            </a:pPr>
            <a:r>
              <a:rPr lang="ru-RU" sz="1700" b="1" dirty="0">
                <a:solidFill>
                  <a:srgbClr val="C00000"/>
                </a:solidFill>
              </a:rPr>
              <a:t>ПРАКТИЧЕСКОЕ ПОСОБИЕ </a:t>
            </a:r>
            <a:r>
              <a:rPr lang="en-US" sz="1700" b="1" dirty="0" smtClean="0">
                <a:solidFill>
                  <a:srgbClr val="C00000"/>
                </a:solidFill>
              </a:rPr>
              <a:t/>
            </a:r>
            <a:br>
              <a:rPr lang="en-US" sz="1700" b="1" dirty="0" smtClean="0">
                <a:solidFill>
                  <a:srgbClr val="C00000"/>
                </a:solidFill>
              </a:rPr>
            </a:br>
            <a:r>
              <a:rPr lang="ru-RU" sz="1700" b="1" dirty="0" smtClean="0">
                <a:solidFill>
                  <a:srgbClr val="C00000"/>
                </a:solidFill>
              </a:rPr>
              <a:t>по </a:t>
            </a:r>
            <a:r>
              <a:rPr lang="ru-RU" sz="1700" b="1" dirty="0">
                <a:solidFill>
                  <a:srgbClr val="C00000"/>
                </a:solidFill>
              </a:rPr>
              <a:t>применению </a:t>
            </a:r>
            <a:r>
              <a:rPr lang="ru-RU" sz="1700" b="1" dirty="0" smtClean="0">
                <a:solidFill>
                  <a:srgbClr val="C00000"/>
                </a:solidFill>
              </a:rPr>
              <a:t>СТБ </a:t>
            </a:r>
            <a:r>
              <a:rPr lang="ru-RU" sz="1700" b="1" dirty="0">
                <a:solidFill>
                  <a:srgbClr val="C00000"/>
                </a:solidFill>
              </a:rPr>
              <a:t>8077-2017 «Система обеспечения единства измерений Республики Беларусь. Методы оценивания неопределенности измерений при калибровках. Общие положения» . </a:t>
            </a:r>
            <a:br>
              <a:rPr lang="ru-RU" sz="1700" b="1" dirty="0">
                <a:solidFill>
                  <a:srgbClr val="C00000"/>
                </a:solidFill>
              </a:rPr>
            </a:br>
            <a:r>
              <a:rPr lang="ru-RU" sz="1700" b="1" dirty="0" smtClean="0">
                <a:solidFill>
                  <a:srgbClr val="C00000"/>
                </a:solidFill>
              </a:rPr>
              <a:t>ПРИМЕРЫ ОЦЕНИВАНИЯ НЕОПРЕДЕЛЕННОСТИ </a:t>
            </a:r>
            <a:r>
              <a:rPr lang="ru-RU" sz="1700" b="1" smtClean="0">
                <a:solidFill>
                  <a:srgbClr val="C00000"/>
                </a:solidFill>
              </a:rPr>
              <a:t>ИЗМЕРЕНИЙ </a:t>
            </a:r>
            <a:br>
              <a:rPr lang="ru-RU" sz="1700" b="1" smtClean="0">
                <a:solidFill>
                  <a:srgbClr val="C00000"/>
                </a:solidFill>
              </a:rPr>
            </a:br>
            <a:r>
              <a:rPr lang="ru-RU" sz="1700" b="1" smtClean="0">
                <a:solidFill>
                  <a:srgbClr val="C00000"/>
                </a:solidFill>
              </a:rPr>
              <a:t>ПРИ </a:t>
            </a:r>
            <a:r>
              <a:rPr lang="ru-RU" sz="1700" b="1" dirty="0" smtClean="0">
                <a:solidFill>
                  <a:srgbClr val="C00000"/>
                </a:solidFill>
              </a:rPr>
              <a:t>КАЛИБРОВКАХ</a:t>
            </a:r>
            <a:endParaRPr lang="ru-RU" sz="1700" b="1" dirty="0">
              <a:solidFill>
                <a:srgbClr val="C00000"/>
              </a:solidFill>
            </a:endParaRPr>
          </a:p>
        </p:txBody>
      </p:sp>
      <p:pic>
        <p:nvPicPr>
          <p:cNvPr id="7" name="Picture 5" descr="лого Син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16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4139952" y="2990742"/>
            <a:ext cx="4824536" cy="321113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 anchorCtr="0">
            <a:spAutoFit/>
          </a:bodyPr>
          <a:lstStyle/>
          <a:p>
            <a:pPr indent="269875">
              <a:spcAft>
                <a:spcPts val="400"/>
              </a:spcAft>
            </a:pPr>
            <a:r>
              <a:rPr lang="ru-RU" sz="1400" b="1" dirty="0" smtClean="0">
                <a:solidFill>
                  <a:srgbClr val="002060"/>
                </a:solidFill>
              </a:rPr>
              <a:t>Рекомендации </a:t>
            </a:r>
            <a:r>
              <a:rPr lang="ru-RU" sz="1400" b="1" dirty="0">
                <a:solidFill>
                  <a:srgbClr val="002060"/>
                </a:solidFill>
              </a:rPr>
              <a:t>разработаны специалистами </a:t>
            </a:r>
            <a:r>
              <a:rPr lang="ru-RU" sz="1400" b="1" dirty="0" err="1">
                <a:solidFill>
                  <a:srgbClr val="002060"/>
                </a:solidFill>
              </a:rPr>
              <a:t>БелГИМ</a:t>
            </a:r>
            <a:r>
              <a:rPr lang="ru-RU" sz="1400" b="1" dirty="0">
                <a:solidFill>
                  <a:srgbClr val="002060"/>
                </a:solidFill>
              </a:rPr>
              <a:t> в помощь сотрудникам испытательных и калибровочных лабораторий (в том числе имеющих аккредитацию), которые в своей деятельности используют измерительное оборудование, обеспечивающее метрологическую </a:t>
            </a:r>
            <a:r>
              <a:rPr lang="ru-RU" sz="1400" b="1" dirty="0" err="1">
                <a:solidFill>
                  <a:srgbClr val="002060"/>
                </a:solidFill>
              </a:rPr>
              <a:t>прослеживаемость</a:t>
            </a:r>
            <a:r>
              <a:rPr lang="ru-RU" sz="1400" b="1" dirty="0">
                <a:solidFill>
                  <a:srgbClr val="002060"/>
                </a:solidFill>
              </a:rPr>
              <a:t> результатов измерений в соответствии с Политикой ILAC P10:01/2013. </a:t>
            </a:r>
            <a:endParaRPr lang="ru-RU" sz="1400" b="1" dirty="0" smtClean="0">
              <a:solidFill>
                <a:srgbClr val="002060"/>
              </a:solidFill>
            </a:endParaRPr>
          </a:p>
          <a:p>
            <a:pPr indent="269875">
              <a:spcAft>
                <a:spcPts val="400"/>
              </a:spcAft>
            </a:pPr>
            <a:endParaRPr lang="ru-RU" sz="1400" b="1" dirty="0">
              <a:solidFill>
                <a:srgbClr val="002060"/>
              </a:solidFill>
            </a:endParaRPr>
          </a:p>
          <a:p>
            <a:pPr indent="269875">
              <a:spcAft>
                <a:spcPts val="400"/>
              </a:spcAft>
            </a:pPr>
            <a:r>
              <a:rPr lang="ru-RU" sz="1400" b="1" dirty="0" smtClean="0">
                <a:solidFill>
                  <a:srgbClr val="002060"/>
                </a:solidFill>
              </a:rPr>
              <a:t>Рекомендации </a:t>
            </a:r>
            <a:r>
              <a:rPr lang="ru-RU" sz="1400" b="1" dirty="0">
                <a:solidFill>
                  <a:srgbClr val="002060"/>
                </a:solidFill>
              </a:rPr>
              <a:t>разработаны на основании национальных и международных документов и рекомендаций, устанавливающих требования к метрологическому обеспечению измерительного оборудования лабораторий.</a:t>
            </a:r>
            <a:endParaRPr lang="ru-RU" sz="1400" b="1" dirty="0" smtClean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19" y="1385046"/>
            <a:ext cx="3630847" cy="4996281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ru-RU" altLang="ru-RU" sz="2200" b="1" kern="0" dirty="0" smtClean="0">
                <a:latin typeface="Arial" pitchFamily="34" charset="0"/>
              </a:rPr>
              <a:t>Издания </a:t>
            </a:r>
            <a:r>
              <a:rPr lang="ru-RU" altLang="ru-RU" sz="2200" b="1" kern="0" dirty="0" err="1" smtClean="0">
                <a:latin typeface="Arial" pitchFamily="34" charset="0"/>
              </a:rPr>
              <a:t>БелГИМ</a:t>
            </a:r>
            <a:r>
              <a:rPr lang="ru-RU" altLang="ru-RU" sz="2200" b="1" kern="0" dirty="0" smtClean="0">
                <a:latin typeface="Arial" pitchFamily="34" charset="0"/>
              </a:rPr>
              <a:t>  </a:t>
            </a:r>
            <a:br>
              <a:rPr lang="ru-RU" altLang="ru-RU" sz="2200" b="1" kern="0" dirty="0" smtClean="0">
                <a:latin typeface="Arial" pitchFamily="34" charset="0"/>
              </a:rPr>
            </a:br>
            <a:r>
              <a:rPr lang="ru-RU" altLang="ru-RU" sz="2000" b="1" kern="0" dirty="0" smtClean="0">
                <a:latin typeface="Arial" pitchFamily="34" charset="0"/>
              </a:rPr>
              <a:t>Серия «Практическая метрология»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06966" y="1124744"/>
            <a:ext cx="51421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ctr">
              <a:spcAft>
                <a:spcPts val="400"/>
              </a:spcAft>
            </a:pPr>
            <a:r>
              <a:rPr lang="ru-RU" b="1" dirty="0" smtClean="0">
                <a:solidFill>
                  <a:srgbClr val="C00000"/>
                </a:solidFill>
              </a:rPr>
              <a:t>РЕКОМЕНДАЦИИ ПО МЕТРОЛОГИЧЕСКОМУ ОБЕСПЕЧЕНИЮ измерительного оборудования испытательных и калибровочных лабораторий в соответствии с политикой </a:t>
            </a:r>
            <a:r>
              <a:rPr lang="en-US" b="1" dirty="0" smtClean="0">
                <a:solidFill>
                  <a:srgbClr val="C00000"/>
                </a:solidFill>
              </a:rPr>
              <a:t>ILAC P10:01/2013</a:t>
            </a:r>
          </a:p>
        </p:txBody>
      </p:sp>
      <p:pic>
        <p:nvPicPr>
          <p:cNvPr id="8" name="Picture 5" descr="лого Син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1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Tahoma" pitchFamily="34" charset="0"/>
                <a:cs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ru-RU" altLang="ru-RU" sz="2100" b="1" dirty="0">
                <a:solidFill>
                  <a:srgbClr val="FFFFFF"/>
                </a:solidFill>
                <a:latin typeface="+mn-lt"/>
              </a:rPr>
              <a:t>Проверка квалификации и </a:t>
            </a:r>
            <a:r>
              <a:rPr lang="ru-RU" altLang="ru-RU" sz="2100" b="1" dirty="0" smtClean="0">
                <a:solidFill>
                  <a:srgbClr val="FFFFFF"/>
                </a:solidFill>
                <a:latin typeface="+mn-lt"/>
              </a:rPr>
              <a:t/>
            </a:r>
            <a:br>
              <a:rPr lang="ru-RU" altLang="ru-RU" sz="2100" b="1" dirty="0" smtClean="0">
                <a:solidFill>
                  <a:srgbClr val="FFFFFF"/>
                </a:solidFill>
                <a:latin typeface="+mn-lt"/>
              </a:rPr>
            </a:br>
            <a:r>
              <a:rPr lang="ru-RU" altLang="ru-RU" sz="2100" b="1" dirty="0" smtClean="0">
                <a:solidFill>
                  <a:srgbClr val="FFFFFF"/>
                </a:solidFill>
                <a:latin typeface="+mn-lt"/>
              </a:rPr>
              <a:t>межлабораторные сличения</a:t>
            </a:r>
            <a:endParaRPr lang="ru-RU" altLang="ru-RU" sz="2100" b="1" dirty="0">
              <a:solidFill>
                <a:srgbClr val="FFFFFF"/>
              </a:solidFill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541375"/>
              </p:ext>
            </p:extLst>
          </p:nvPr>
        </p:nvGraphicFramePr>
        <p:xfrm>
          <a:off x="284362" y="1412776"/>
          <a:ext cx="8680126" cy="1728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0126">
                  <a:extLst>
                    <a:ext uri="{9D8B030D-6E8A-4147-A177-3AD203B41FA5}"/>
                  </a:extLst>
                </a:gridCol>
              </a:tblGrid>
              <a:tr h="79208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Назначение уполномоченного органа по координации и научно-методическому обеспечению программ </a:t>
                      </a:r>
                      <a:r>
                        <a:rPr lang="ru-RU" altLang="ru-RU" sz="1600" b="1" dirty="0" smtClean="0">
                          <a:latin typeface="Arial" charset="0"/>
                        </a:rPr>
                        <a:t>проверки квалификации</a:t>
                      </a:r>
                      <a:endParaRPr lang="ru-RU" sz="1600" dirty="0"/>
                    </a:p>
                  </a:txBody>
                  <a:tcPr marL="91443" marR="91443" marT="45723" marB="45723"/>
                </a:tc>
                <a:extLst>
                  <a:ext uri="{0D108BD9-81ED-4DB2-BD59-A6C34878D82A}"/>
                </a:extLst>
              </a:tr>
              <a:tr h="936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Приказом  Государственного комитета по стандартизации Республики Беларусь </a:t>
                      </a:r>
                      <a:br>
                        <a:rPr lang="ru-RU" sz="1600" dirty="0" smtClean="0"/>
                      </a:br>
                      <a:r>
                        <a:rPr lang="ru-RU" sz="1600" b="1" dirty="0" smtClean="0"/>
                        <a:t>от 08.02.2017 №19 </a:t>
                      </a:r>
                      <a:r>
                        <a:rPr lang="ru-RU" sz="1600" dirty="0" smtClean="0"/>
                        <a:t>Белорусский государственный институт метрологии  назначен  </a:t>
                      </a:r>
                      <a:r>
                        <a:rPr lang="ru-RU" sz="1600" b="1" dirty="0" smtClean="0"/>
                        <a:t>Уполномоченным органом</a:t>
                      </a:r>
                      <a:endParaRPr lang="ru-RU" sz="1600" dirty="0"/>
                    </a:p>
                  </a:txBody>
                  <a:tcPr marL="91443" marR="91443" marT="45723" marB="45723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395536" y="3501008"/>
            <a:ext cx="864235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marL="0" lvl="0" indent="0" algn="just" eaLnBrk="1" hangingPunct="1">
              <a:lnSpc>
                <a:spcPct val="150000"/>
              </a:lnSpc>
              <a:spcBef>
                <a:spcPct val="0"/>
              </a:spcBef>
              <a:buClrTx/>
              <a:buNone/>
              <a:defRPr/>
            </a:pPr>
            <a:r>
              <a:rPr lang="ru-RU" sz="1800" b="1" dirty="0">
                <a:solidFill>
                  <a:srgbClr val="C00000"/>
                </a:solidFill>
                <a:latin typeface="+mj-lt"/>
              </a:rPr>
              <a:t>ЗАДАЧИ и НАПРАВЛЕНИЯ ДЕЯТЕЛЬНОСТИ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ru-RU" altLang="ru-RU" sz="1800" dirty="0" smtClean="0">
                <a:solidFill>
                  <a:srgbClr val="0D1259"/>
                </a:solidFill>
                <a:latin typeface="Arial" panose="020B0604020202020204" pitchFamily="34" charset="0"/>
                <a:ea typeface="+mn-ea"/>
              </a:rPr>
              <a:t>координация разработки программ проверки квалификации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ru-RU" altLang="ru-RU" sz="1800" dirty="0" smtClean="0">
                <a:solidFill>
                  <a:srgbClr val="0D1259"/>
                </a:solidFill>
                <a:latin typeface="Arial" panose="020B0604020202020204" pitchFamily="34" charset="0"/>
                <a:ea typeface="+mn-ea"/>
              </a:rPr>
              <a:t>научно-методическое обеспечение разработки и проведения программ ПК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ru-RU" altLang="ru-RU" sz="1800" dirty="0" smtClean="0">
                <a:solidFill>
                  <a:srgbClr val="0D1259"/>
                </a:solidFill>
                <a:latin typeface="Arial" panose="020B0604020202020204" pitchFamily="34" charset="0"/>
                <a:ea typeface="+mn-ea"/>
              </a:rPr>
              <a:t>анализ результатов реализации программ проверки квалификации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ru-RU" altLang="ru-RU" sz="1800" dirty="0" smtClean="0">
                <a:solidFill>
                  <a:srgbClr val="0D1259"/>
                </a:solidFill>
                <a:latin typeface="Arial" panose="020B0604020202020204" pitchFamily="34" charset="0"/>
                <a:ea typeface="+mn-ea"/>
              </a:rPr>
              <a:t>сотрудничество </a:t>
            </a:r>
            <a:r>
              <a:rPr lang="ru-RU" altLang="ru-RU" sz="1800" dirty="0" err="1" smtClean="0">
                <a:solidFill>
                  <a:srgbClr val="0D1259"/>
                </a:solidFill>
                <a:latin typeface="Arial" panose="020B0604020202020204" pitchFamily="34" charset="0"/>
                <a:ea typeface="+mn-ea"/>
              </a:rPr>
              <a:t>БелГИМ</a:t>
            </a:r>
            <a:r>
              <a:rPr lang="ru-RU" altLang="ru-RU" sz="1800" dirty="0" smtClean="0">
                <a:solidFill>
                  <a:srgbClr val="0D1259"/>
                </a:solidFill>
                <a:latin typeface="Arial" panose="020B0604020202020204" pitchFamily="34" charset="0"/>
                <a:ea typeface="+mn-ea"/>
              </a:rPr>
              <a:t> и БГЦА по вопросам реализации программ ПК</a:t>
            </a:r>
          </a:p>
        </p:txBody>
      </p:sp>
      <p:pic>
        <p:nvPicPr>
          <p:cNvPr id="10" name="Picture 5" descr="лого Си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4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34" y="3504770"/>
            <a:ext cx="1751270" cy="1753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2200" b="1" dirty="0" smtClean="0">
                <a:latin typeface="Arial" pitchFamily="34" charset="0"/>
              </a:rPr>
              <a:t>Портал по метрологии</a:t>
            </a:r>
          </a:p>
        </p:txBody>
      </p:sp>
      <p:sp>
        <p:nvSpPr>
          <p:cNvPr id="4" name="Прямоугольник 8"/>
          <p:cNvSpPr>
            <a:spLocks noChangeArrowheads="1"/>
          </p:cNvSpPr>
          <p:nvPr/>
        </p:nvSpPr>
        <p:spPr bwMode="auto">
          <a:xfrm>
            <a:off x="160338" y="4381752"/>
            <a:ext cx="3187526" cy="206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15000"/>
              </a:spcBef>
              <a:buSzPct val="150000"/>
            </a:pPr>
            <a:r>
              <a:rPr lang="en-US" altLang="ru-RU" sz="3200" b="1" dirty="0">
                <a:solidFill>
                  <a:srgbClr val="002060"/>
                </a:solidFill>
                <a:latin typeface="Arial" charset="0"/>
              </a:rPr>
              <a:t>www.oei.by</a:t>
            </a:r>
            <a:endParaRPr lang="ru-RU" altLang="ru-RU" sz="3200" b="1" dirty="0">
              <a:solidFill>
                <a:srgbClr val="002060"/>
              </a:solidFill>
              <a:latin typeface="Arial" charset="0"/>
            </a:endParaRPr>
          </a:p>
          <a:p>
            <a:pPr>
              <a:spcBef>
                <a:spcPct val="15000"/>
              </a:spcBef>
              <a:buSzPct val="150000"/>
            </a:pPr>
            <a:endParaRPr lang="ru-RU" altLang="ru-RU" sz="1000" b="1" dirty="0">
              <a:solidFill>
                <a:srgbClr val="990000"/>
              </a:solidFill>
            </a:endParaRPr>
          </a:p>
          <a:p>
            <a:pPr>
              <a:spcBef>
                <a:spcPct val="15000"/>
              </a:spcBef>
              <a:buSzPct val="150000"/>
            </a:pPr>
            <a:endParaRPr lang="ru-RU" altLang="ru-RU" sz="1600" b="1" dirty="0">
              <a:solidFill>
                <a:srgbClr val="990000"/>
              </a:solidFill>
            </a:endParaRPr>
          </a:p>
          <a:p>
            <a:pPr>
              <a:spcBef>
                <a:spcPct val="15000"/>
              </a:spcBef>
              <a:buSzPct val="150000"/>
            </a:pPr>
            <a:r>
              <a:rPr lang="ru-RU" altLang="ru-RU" sz="1600" b="1" dirty="0">
                <a:solidFill>
                  <a:srgbClr val="990000"/>
                </a:solidFill>
              </a:rPr>
              <a:t>В 2018 году продолжится наполнение разделов Интернет-портала организациями ГМС</a:t>
            </a:r>
            <a:endParaRPr lang="ru-RU" altLang="ru-RU" b="1" dirty="0">
              <a:solidFill>
                <a:srgbClr val="990000"/>
              </a:solidFill>
            </a:endParaRPr>
          </a:p>
        </p:txBody>
      </p:sp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4"/>
          <a:srcRect l="1260" r="29"/>
          <a:stretch>
            <a:fillRect/>
          </a:stretch>
        </p:blipFill>
        <p:spPr bwMode="auto">
          <a:xfrm>
            <a:off x="3635895" y="1975433"/>
            <a:ext cx="5296188" cy="4651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33933" y="1192684"/>
            <a:ext cx="289790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15000"/>
              </a:spcBef>
              <a:buSzPct val="150000"/>
            </a:pPr>
            <a:r>
              <a:rPr lang="ru-RU" altLang="ru-RU" b="1" dirty="0">
                <a:solidFill>
                  <a:srgbClr val="002060"/>
                </a:solidFill>
              </a:rPr>
              <a:t>Единая информационная среда сформирована в соответствии с Концепцией развития Государственной метрологической службы до 2020 года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5"/>
          <a:srcRect t="11118" r="8765" b="65903"/>
          <a:stretch>
            <a:fillRect/>
          </a:stretch>
        </p:blipFill>
        <p:spPr bwMode="auto">
          <a:xfrm>
            <a:off x="3635896" y="1196752"/>
            <a:ext cx="5296188" cy="74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лого Сини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561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/>
          </p:cNvSpPr>
          <p:nvPr/>
        </p:nvSpPr>
        <p:spPr bwMode="auto">
          <a:xfrm>
            <a:off x="684213" y="404813"/>
            <a:ext cx="72009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200" b="1" dirty="0" smtClean="0">
                <a:solidFill>
                  <a:srgbClr val="FFFFFF"/>
                </a:solidFill>
                <a:latin typeface="Arial" pitchFamily="34" charset="0"/>
              </a:rPr>
              <a:t>Конференции и семинары (2017 год)</a:t>
            </a:r>
            <a:endParaRPr lang="ru-RU" altLang="ru-RU" sz="22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23528" y="1196753"/>
            <a:ext cx="8496944" cy="4392488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ru-RU" sz="2400" b="1" kern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БелГИМ</a:t>
            </a:r>
            <a:r>
              <a:rPr lang="ru-RU" sz="2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организовал и провел:</a:t>
            </a:r>
          </a:p>
          <a:p>
            <a:r>
              <a:rPr lang="ru-RU" kern="0" dirty="0" smtClean="0"/>
              <a:t>Международная научно-техническая конференция «Метрология и приборостроение» (4‑5 апреля 2017 г.)</a:t>
            </a:r>
          </a:p>
          <a:p>
            <a:r>
              <a:rPr lang="ru-RU" kern="0" dirty="0" smtClean="0"/>
              <a:t>Секционное заседание «Обеспечение единства измерений» Международного симпозиума «Технологии. Оборудование. Качество» в рамках Белорусского промышленного форума-2017 (25 мая 2017 г.)</a:t>
            </a:r>
          </a:p>
          <a:p>
            <a:r>
              <a:rPr lang="ru-RU" kern="0" dirty="0" smtClean="0"/>
              <a:t>Семинар «Законодательство ЕС и Германии в области метрологии» </a:t>
            </a:r>
            <a:r>
              <a:rPr lang="ru-RU" sz="2300" kern="0" dirty="0" smtClean="0"/>
              <a:t>(совместно с Физико-техническим институтом (PTB, Германия) </a:t>
            </a:r>
            <a:r>
              <a:rPr lang="ru-RU" kern="0" dirty="0" smtClean="0"/>
              <a:t>(23-24 августа 2017 г.)</a:t>
            </a:r>
          </a:p>
          <a:p>
            <a:pPr marL="0" indent="0">
              <a:buFont typeface="Wingdings" pitchFamily="2" charset="2"/>
              <a:buNone/>
            </a:pPr>
            <a:endParaRPr lang="ru-RU" sz="24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ru-RU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Всего в 2017-2018 гг. проведено 18 международных и национальных конференций и семинаров по актуальным вопросам метрологии.</a:t>
            </a:r>
            <a:endParaRPr lang="ru-RU" sz="2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133190"/>
            <a:ext cx="2448272" cy="16321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925277"/>
            <a:ext cx="2807976" cy="5987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5085184"/>
            <a:ext cx="2520280" cy="168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386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/>
          </p:cNvSpPr>
          <p:nvPr/>
        </p:nvSpPr>
        <p:spPr bwMode="auto">
          <a:xfrm>
            <a:off x="684213" y="404813"/>
            <a:ext cx="72009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200" b="1" dirty="0" smtClean="0">
                <a:solidFill>
                  <a:srgbClr val="FFFFFF"/>
                </a:solidFill>
                <a:latin typeface="Arial" pitchFamily="34" charset="0"/>
              </a:rPr>
              <a:t>Конференции и семинары (2017 год)</a:t>
            </a:r>
            <a:endParaRPr lang="ru-RU" altLang="ru-RU" sz="22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95536" y="1268760"/>
            <a:ext cx="8540496" cy="539813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ru-RU" sz="26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В 2017 году специалисты </a:t>
            </a:r>
            <a:r>
              <a:rPr lang="ru-RU" sz="2600" b="1" kern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БелГИМ</a:t>
            </a:r>
            <a:r>
              <a:rPr lang="ru-RU" sz="26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приняли участие в конференциях по метрологии (с докладами):</a:t>
            </a:r>
          </a:p>
          <a:p>
            <a:r>
              <a:rPr lang="ru-RU" kern="0" dirty="0" smtClean="0"/>
              <a:t>Второй Всероссийский съезд метрологов и приборостроителей </a:t>
            </a:r>
            <a:br>
              <a:rPr lang="ru-RU" kern="0" dirty="0" smtClean="0"/>
            </a:br>
            <a:r>
              <a:rPr lang="ru-RU" kern="0" dirty="0" smtClean="0"/>
              <a:t>17-19 мая 2017, Москва, Россия</a:t>
            </a:r>
            <a:endParaRPr lang="ru-RU" kern="0" dirty="0"/>
          </a:p>
          <a:p>
            <a:r>
              <a:rPr lang="en-US" kern="0" dirty="0" smtClean="0"/>
              <a:t>13th International Conference on New Developments and Applications in Optical Radiometry (NEWRAD 2017) </a:t>
            </a:r>
            <a:r>
              <a:rPr lang="ru-RU" kern="0" dirty="0" smtClean="0"/>
              <a:t/>
            </a:r>
            <a:br>
              <a:rPr lang="ru-RU" kern="0" dirty="0" smtClean="0"/>
            </a:br>
            <a:r>
              <a:rPr lang="en-US" kern="0" dirty="0" smtClean="0"/>
              <a:t>13 - 16 </a:t>
            </a:r>
            <a:r>
              <a:rPr lang="ru-RU" kern="0" dirty="0" smtClean="0"/>
              <a:t>июня </a:t>
            </a:r>
            <a:r>
              <a:rPr lang="en-US" kern="0" dirty="0" smtClean="0"/>
              <a:t>2017</a:t>
            </a:r>
            <a:r>
              <a:rPr lang="ru-RU" kern="0" dirty="0" smtClean="0"/>
              <a:t>, Токио, Япония</a:t>
            </a:r>
          </a:p>
          <a:p>
            <a:r>
              <a:rPr lang="ru-RU" kern="0" dirty="0" smtClean="0"/>
              <a:t>Международная научно-практическая конференция «Инновации в машиностроении 2017» </a:t>
            </a:r>
            <a:br>
              <a:rPr lang="ru-RU" kern="0" dirty="0" smtClean="0"/>
            </a:br>
            <a:r>
              <a:rPr lang="ru-RU" kern="0" dirty="0" smtClean="0"/>
              <a:t>21-22 сентября 2017, Минск, Республика Беларусь</a:t>
            </a:r>
          </a:p>
          <a:p>
            <a:r>
              <a:rPr lang="ru-RU" kern="0" dirty="0" smtClean="0"/>
              <a:t>VI Международная научно-техническая конференция «Актуальные проблемы светотехники». Харьков, Украина 4 – 6 октября 2017</a:t>
            </a:r>
          </a:p>
          <a:p>
            <a:r>
              <a:rPr lang="en-US" kern="0" dirty="0" smtClean="0"/>
              <a:t>CIE 2017 MIDTERM MEETING</a:t>
            </a:r>
            <a:r>
              <a:rPr lang="ru-RU" kern="0" dirty="0" smtClean="0"/>
              <a:t/>
            </a:r>
            <a:br>
              <a:rPr lang="ru-RU" kern="0" dirty="0" smtClean="0"/>
            </a:br>
            <a:r>
              <a:rPr lang="ru-RU" kern="0" dirty="0" smtClean="0"/>
              <a:t>21-28 октября 2017, Южная Корея</a:t>
            </a:r>
          </a:p>
          <a:p>
            <a:r>
              <a:rPr lang="ru-RU" kern="0" dirty="0" smtClean="0"/>
              <a:t>10-я Международная научно-техническая конференция «Приборостроение-2017»</a:t>
            </a:r>
            <a:br>
              <a:rPr lang="ru-RU" kern="0" dirty="0" smtClean="0"/>
            </a:br>
            <a:r>
              <a:rPr lang="ru-RU" kern="0" dirty="0" smtClean="0"/>
              <a:t>1-3 ноября 2017, Минск, </a:t>
            </a:r>
            <a:r>
              <a:rPr lang="ru-RU" kern="0" dirty="0"/>
              <a:t>Республика Беларусь</a:t>
            </a:r>
          </a:p>
          <a:p>
            <a:endParaRPr lang="ru-RU" kern="0" dirty="0"/>
          </a:p>
        </p:txBody>
      </p:sp>
    </p:spTree>
    <p:extLst>
      <p:ext uri="{BB962C8B-B14F-4D97-AF65-F5344CB8AC3E}">
        <p14:creationId xmlns:p14="http://schemas.microsoft.com/office/powerpoint/2010/main" val="2738981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/>
          </p:cNvSpPr>
          <p:nvPr/>
        </p:nvSpPr>
        <p:spPr bwMode="auto">
          <a:xfrm>
            <a:off x="684213" y="404813"/>
            <a:ext cx="72009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200" b="1">
                <a:solidFill>
                  <a:srgbClr val="FFFFFF"/>
                </a:solidFill>
                <a:latin typeface="Arial" pitchFamily="34" charset="0"/>
              </a:rPr>
              <a:t>Международное сотрудничество</a:t>
            </a:r>
          </a:p>
        </p:txBody>
      </p:sp>
      <p:sp>
        <p:nvSpPr>
          <p:cNvPr id="105475" name="Text Box 5"/>
          <p:cNvSpPr txBox="1">
            <a:spLocks noChangeArrowheads="1"/>
          </p:cNvSpPr>
          <p:nvPr/>
        </p:nvSpPr>
        <p:spPr bwMode="auto">
          <a:xfrm>
            <a:off x="107950" y="4103688"/>
            <a:ext cx="7993063" cy="257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542925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2000" b="1" dirty="0">
                <a:solidFill>
                  <a:srgbClr val="990000"/>
                </a:solidFill>
              </a:rPr>
              <a:t>Региональный уровень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600" b="1" dirty="0">
                <a:solidFill>
                  <a:srgbClr val="0D1259"/>
                </a:solidFill>
                <a:latin typeface="Arial" pitchFamily="34" charset="0"/>
              </a:rPr>
              <a:t>Евро-Азиатское сотрудничество государственных метрологических учреждений (КООМЕТ)</a:t>
            </a:r>
            <a:r>
              <a:rPr lang="ru-RU" altLang="ru-RU" sz="1600" dirty="0">
                <a:solidFill>
                  <a:srgbClr val="0D1259"/>
                </a:solidFill>
                <a:latin typeface="Arial" pitchFamily="34" charset="0"/>
              </a:rPr>
              <a:t> 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400" dirty="0">
                <a:solidFill>
                  <a:srgbClr val="0D1259"/>
                </a:solidFill>
                <a:latin typeface="Arial" pitchFamily="34" charset="0"/>
              </a:rPr>
              <a:t>Участие в проектах по сличениям национальных эталонов – ежегодно не менее 10 </a:t>
            </a:r>
            <a:r>
              <a:rPr lang="ru-RU" altLang="ru-RU" sz="1400" b="1" dirty="0">
                <a:solidFill>
                  <a:srgbClr val="0D1259"/>
                </a:solidFill>
                <a:latin typeface="Arial" pitchFamily="34" charset="0"/>
              </a:rPr>
              <a:t/>
            </a:r>
            <a:br>
              <a:rPr lang="ru-RU" altLang="ru-RU" sz="1400" b="1" dirty="0">
                <a:solidFill>
                  <a:srgbClr val="0D1259"/>
                </a:solidFill>
                <a:latin typeface="Arial" pitchFamily="34" charset="0"/>
              </a:rPr>
            </a:br>
            <a:r>
              <a:rPr lang="ru-RU" altLang="ru-RU" sz="1400" dirty="0">
                <a:solidFill>
                  <a:srgbClr val="0D1259"/>
                </a:solidFill>
                <a:latin typeface="Arial" pitchFamily="34" charset="0"/>
              </a:rPr>
              <a:t>(в 2016 году – 14)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600" b="1" dirty="0">
                <a:solidFill>
                  <a:srgbClr val="0D1259"/>
                </a:solidFill>
                <a:latin typeface="Arial" pitchFamily="34" charset="0"/>
              </a:rPr>
              <a:t>Межгосударственный совет по стандартизации, метрологии и сертификации (МГС)</a:t>
            </a:r>
            <a:endParaRPr lang="ru-RU" altLang="ru-RU" sz="1600" dirty="0">
              <a:solidFill>
                <a:srgbClr val="0D1259"/>
              </a:solidFill>
              <a:latin typeface="Arial" pitchFamily="34" charset="0"/>
            </a:endParaRP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400" dirty="0">
                <a:solidFill>
                  <a:srgbClr val="0D1259"/>
                </a:solidFill>
                <a:latin typeface="Arial" pitchFamily="34" charset="0"/>
              </a:rPr>
              <a:t>Разработка межгосударственных стандартов и документов, устанавливающих порядки взаимодействия метрологических служб стран, в </a:t>
            </a:r>
            <a:r>
              <a:rPr lang="ru-RU" altLang="ru-RU" sz="1400" dirty="0" err="1">
                <a:solidFill>
                  <a:srgbClr val="0D1259"/>
                </a:solidFill>
                <a:latin typeface="Arial" pitchFamily="34" charset="0"/>
              </a:rPr>
              <a:t>т.ч</a:t>
            </a:r>
            <a:r>
              <a:rPr lang="ru-RU" altLang="ru-RU" sz="1400" dirty="0">
                <a:solidFill>
                  <a:srgbClr val="0D1259"/>
                </a:solidFill>
                <a:latin typeface="Arial" pitchFamily="34" charset="0"/>
              </a:rPr>
              <a:t>. в части признания результатов метрологических работ, а также требования к средствам измерений</a:t>
            </a:r>
          </a:p>
        </p:txBody>
      </p:sp>
      <p:sp>
        <p:nvSpPr>
          <p:cNvPr id="105476" name="Text Box 5"/>
          <p:cNvSpPr txBox="1">
            <a:spLocks noChangeArrowheads="1"/>
          </p:cNvSpPr>
          <p:nvPr/>
        </p:nvSpPr>
        <p:spPr bwMode="auto">
          <a:xfrm>
            <a:off x="107950" y="1289050"/>
            <a:ext cx="7848600" cy="2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542925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2000" b="1" dirty="0">
                <a:solidFill>
                  <a:srgbClr val="990000"/>
                </a:solidFill>
              </a:rPr>
              <a:t>Международный уровень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0D1259"/>
                </a:solidFill>
              </a:rPr>
              <a:t>Метрическая Конвенция 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0D1259"/>
                </a:solidFill>
              </a:rPr>
              <a:t>Договоренность о взаимном признании национальных эталонов и сертификатов калибровки и измерений, выдаваемых НМИ (</a:t>
            </a:r>
            <a:r>
              <a:rPr lang="en-US" altLang="ru-RU" sz="1600" b="1" dirty="0">
                <a:solidFill>
                  <a:srgbClr val="0D1259"/>
                </a:solidFill>
              </a:rPr>
              <a:t>CIPM MRA</a:t>
            </a:r>
            <a:r>
              <a:rPr lang="ru-RU" altLang="ru-RU" sz="1600" b="1" dirty="0">
                <a:solidFill>
                  <a:srgbClr val="0D1259"/>
                </a:solidFill>
              </a:rPr>
              <a:t>)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400" dirty="0">
                <a:solidFill>
                  <a:srgbClr val="0D1259"/>
                </a:solidFill>
              </a:rPr>
              <a:t>Публикация СМС-строк о наилучших калибровочных и измерительных возможностях</a:t>
            </a: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endParaRPr lang="ru-RU" altLang="ru-RU" sz="800" dirty="0">
              <a:solidFill>
                <a:srgbClr val="0D1259"/>
              </a:solidFill>
            </a:endParaRPr>
          </a:p>
          <a:p>
            <a:pPr eaLnBrk="1" hangingPunct="1">
              <a:spcBef>
                <a:spcPct val="15000"/>
              </a:spcBef>
              <a:buClrTx/>
              <a:buSzPct val="150000"/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0D1259"/>
                </a:solidFill>
              </a:rPr>
              <a:t>Международная организация законодательной метрологии (МОЗМ) </a:t>
            </a:r>
            <a:endParaRPr lang="ru-RU" altLang="ru-RU" sz="1600" dirty="0">
              <a:solidFill>
                <a:srgbClr val="0D1259"/>
              </a:solidFill>
            </a:endParaRPr>
          </a:p>
          <a:p>
            <a:pPr eaLnBrk="1" hangingPunct="1">
              <a:spcBef>
                <a:spcPct val="15000"/>
              </a:spcBef>
              <a:buClrTx/>
              <a:buSzPct val="150000"/>
              <a:buFontTx/>
              <a:buNone/>
            </a:pPr>
            <a:r>
              <a:rPr lang="ru-RU" altLang="ru-RU" sz="1400" dirty="0">
                <a:solidFill>
                  <a:srgbClr val="0D1259"/>
                </a:solidFill>
              </a:rPr>
              <a:t>Разработка на базе документов МОЗМ национальных стандартов, устанавливающих требования к средствам измерений. На 01.02.2017 действует 30 национальных гармонизированных ТНПА. Планируется участие в 5 (и более) ТК МОЗМ из 18   </a:t>
            </a:r>
          </a:p>
        </p:txBody>
      </p:sp>
      <p:pic>
        <p:nvPicPr>
          <p:cNvPr id="105477" name="Рисунок 7" descr="\\NDD05\Documents\ММН\Значки\BIPM-Logo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1289050"/>
            <a:ext cx="8445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8" name="Рисунок 8" descr="\\NDD05\Documents\ММН\Значки\BIPM new 2015 big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2205038"/>
            <a:ext cx="105886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9" name="Рисунок 9" descr="\\NDD05\Documents\ММН\Значки\coom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4425950"/>
            <a:ext cx="11477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80" name="Picture 30" descr="&amp;Kcy;&amp;acy;&amp;rcy;&amp;tcy;&amp;icy;&amp;ncy;&amp;kcy;&amp;icy; &amp;pcy;&amp;ocy; &amp;zcy;&amp;acy;&amp;pcy;&amp;rcy;&amp;ocy;&amp;scy;&amp;ucy; &amp;mcy;&amp;gcy;&amp;s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275" y="5535613"/>
            <a:ext cx="1320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81" name="Picture 2" descr="&amp;Kcy;&amp;acy;&amp;rcy;&amp;tcy;&amp;icy;&amp;ncy;&amp;kcy;&amp;icy; &amp;pcy;&amp;ocy; &amp;zcy;&amp;acy;&amp;pcy;&amp;rcy;&amp;ocy;&amp;scy;&amp;ucy; OIM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2924175"/>
            <a:ext cx="1127125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5"/>
          <p:cNvSpPr txBox="1">
            <a:spLocks noChangeArrowheads="1"/>
          </p:cNvSpPr>
          <p:nvPr/>
        </p:nvSpPr>
        <p:spPr bwMode="auto">
          <a:xfrm>
            <a:off x="611188" y="409575"/>
            <a:ext cx="7345362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2200" b="1">
                <a:solidFill>
                  <a:schemeClr val="bg1"/>
                </a:solidFill>
                <a:latin typeface="Arial" pitchFamily="34" charset="0"/>
              </a:rPr>
              <a:t>Спасибо за внимание!</a:t>
            </a:r>
          </a:p>
        </p:txBody>
      </p:sp>
      <p:sp>
        <p:nvSpPr>
          <p:cNvPr id="106499" name="Номер слайда 6"/>
          <p:cNvSpPr txBox="1">
            <a:spLocks noGrp="1"/>
          </p:cNvSpPr>
          <p:nvPr/>
        </p:nvSpPr>
        <p:spPr bwMode="auto">
          <a:xfrm>
            <a:off x="8504238" y="158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2BE15C4-C9D6-4634-9C56-C382D6326B37}" type="slidenum">
              <a:rPr lang="ru-RU" altLang="ru-RU" sz="1800">
                <a:solidFill>
                  <a:srgbClr val="002060"/>
                </a:solidFill>
                <a:latin typeface="Georgia" pitchFamily="18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ru-RU" altLang="ru-RU" sz="180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06500" name="Номер слайда 6"/>
          <p:cNvSpPr txBox="1">
            <a:spLocks noGrp="1"/>
          </p:cNvSpPr>
          <p:nvPr/>
        </p:nvSpPr>
        <p:spPr bwMode="auto">
          <a:xfrm>
            <a:off x="8504238" y="158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82AF444A-991F-487D-9436-8E88BABA7B1B}" type="slidenum">
              <a:rPr lang="ru-RU" altLang="ru-RU" sz="1800">
                <a:solidFill>
                  <a:srgbClr val="FFFFFF"/>
                </a:solidFill>
                <a:latin typeface="Georgia" pitchFamily="18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ru-RU" altLang="ru-RU" sz="1800">
              <a:solidFill>
                <a:srgbClr val="FFFFFF"/>
              </a:solidFill>
              <a:latin typeface="Georgia" pitchFamily="18" charset="0"/>
            </a:endParaRPr>
          </a:p>
        </p:txBody>
      </p:sp>
      <p:sp>
        <p:nvSpPr>
          <p:cNvPr id="106501" name="TextBox 1"/>
          <p:cNvSpPr txBox="1">
            <a:spLocks noChangeArrowheads="1"/>
          </p:cNvSpPr>
          <p:nvPr/>
        </p:nvSpPr>
        <p:spPr bwMode="auto">
          <a:xfrm>
            <a:off x="2860675" y="2303463"/>
            <a:ext cx="5959475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000099"/>
                </a:solidFill>
                <a:latin typeface="Arial" pitchFamily="34" charset="0"/>
              </a:rPr>
              <a:t>Республиканское унитарное предприятие</a:t>
            </a:r>
            <a:r>
              <a:rPr lang="ru-RU" altLang="ru-RU" sz="2800" b="1" dirty="0">
                <a:solidFill>
                  <a:srgbClr val="000099"/>
                </a:solidFill>
                <a:latin typeface="Arial" pitchFamily="34" charset="0"/>
              </a:rPr>
              <a:t/>
            </a:r>
            <a:br>
              <a:rPr lang="ru-RU" altLang="ru-RU" sz="2800" b="1" dirty="0">
                <a:solidFill>
                  <a:srgbClr val="000099"/>
                </a:solidFill>
                <a:latin typeface="Arial" pitchFamily="34" charset="0"/>
              </a:rPr>
            </a:br>
            <a:r>
              <a:rPr lang="ru-RU" altLang="ru-RU" sz="2800" b="1" dirty="0">
                <a:solidFill>
                  <a:srgbClr val="000099"/>
                </a:solidFill>
                <a:latin typeface="Arial" pitchFamily="34" charset="0"/>
              </a:rPr>
              <a:t>«Белорусский государственный институт метрологии»</a:t>
            </a:r>
            <a:endParaRPr lang="en-US" altLang="ru-RU" sz="2800" b="1" dirty="0">
              <a:solidFill>
                <a:srgbClr val="000099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800" b="1" dirty="0">
              <a:solidFill>
                <a:srgbClr val="000099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 err="1">
                <a:solidFill>
                  <a:srgbClr val="303030"/>
                </a:solidFill>
                <a:latin typeface="Arial" pitchFamily="34" charset="0"/>
              </a:rPr>
              <a:t>Старовиленский</a:t>
            </a:r>
            <a:r>
              <a:rPr lang="ru-RU" altLang="ru-RU" sz="2000" b="1" dirty="0">
                <a:solidFill>
                  <a:srgbClr val="303030"/>
                </a:solidFill>
                <a:latin typeface="Arial" pitchFamily="34" charset="0"/>
              </a:rPr>
              <a:t> тракт 93, г. Минск, 220053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>
                <a:solidFill>
                  <a:srgbClr val="303030"/>
                </a:solidFill>
                <a:latin typeface="Arial" pitchFamily="34" charset="0"/>
              </a:rPr>
              <a:t>Телефон: +375 17 233-55-01, </a:t>
            </a:r>
            <a:endParaRPr lang="ru-RU" altLang="ru-RU" sz="2000" b="1" dirty="0" smtClean="0">
              <a:solidFill>
                <a:srgbClr val="30303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 smtClean="0">
                <a:solidFill>
                  <a:srgbClr val="303030"/>
                </a:solidFill>
                <a:latin typeface="Arial" pitchFamily="34" charset="0"/>
              </a:rPr>
              <a:t>Факс</a:t>
            </a:r>
            <a:r>
              <a:rPr lang="ru-RU" altLang="ru-RU" sz="2000" b="1" dirty="0">
                <a:solidFill>
                  <a:srgbClr val="303030"/>
                </a:solidFill>
                <a:latin typeface="Arial" pitchFamily="34" charset="0"/>
              </a:rPr>
              <a:t>: +375 17 288-09-38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b="1" dirty="0">
                <a:solidFill>
                  <a:srgbClr val="303030"/>
                </a:solidFill>
                <a:latin typeface="Arial" pitchFamily="34" charset="0"/>
              </a:rPr>
              <a:t>info@belgim.by     </a:t>
            </a:r>
            <a:endParaRPr lang="ru-RU" altLang="ru-RU" sz="2000" b="1" dirty="0" smtClean="0">
              <a:solidFill>
                <a:srgbClr val="30303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b="1" dirty="0" smtClean="0">
                <a:solidFill>
                  <a:srgbClr val="303030"/>
                </a:solidFill>
                <a:latin typeface="Arial" pitchFamily="34" charset="0"/>
              </a:rPr>
              <a:t>www.belgim.by</a:t>
            </a:r>
            <a:r>
              <a:rPr lang="ru-RU" altLang="ru-RU" sz="2000" b="1" dirty="0" smtClean="0">
                <a:solidFill>
                  <a:srgbClr val="303030"/>
                </a:solidFill>
                <a:latin typeface="Arial" pitchFamily="34" charset="0"/>
              </a:rPr>
              <a:t> </a:t>
            </a:r>
            <a:endParaRPr lang="ru-RU" altLang="ru-RU" sz="2000" b="1" dirty="0">
              <a:solidFill>
                <a:srgbClr val="303030"/>
              </a:solidFill>
              <a:latin typeface="Arial" pitchFamily="34" charset="0"/>
            </a:endParaRPr>
          </a:p>
        </p:txBody>
      </p:sp>
      <p:pic>
        <p:nvPicPr>
          <p:cNvPr id="106502" name="Picture 5" descr="лого Син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9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2374900"/>
            <a:ext cx="252095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\\Srvstorage\users\2800\НАШИ ИЗДАНИЯ\2017 год\ОБЛОЖКА Концепция\на печать обложка КОНЦЕПЦИЯ РАЗВИТИЯ_201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8295" y="3329259"/>
            <a:ext cx="2234185" cy="315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14338" y="3429000"/>
            <a:ext cx="6605934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ts val="200"/>
              </a:spcBef>
              <a:buClr>
                <a:srgbClr val="800000"/>
              </a:buClr>
            </a:pPr>
            <a:r>
              <a:rPr lang="ru-RU" altLang="ru-RU" b="1" dirty="0" smtClean="0">
                <a:solidFill>
                  <a:srgbClr val="800000"/>
                </a:solidFill>
                <a:cs typeface="Arial" charset="0"/>
              </a:rPr>
              <a:t>Основные изменения: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 smtClean="0">
                <a:solidFill>
                  <a:srgbClr val="002060"/>
                </a:solidFill>
              </a:rPr>
              <a:t>Термины </a:t>
            </a:r>
            <a:r>
              <a:rPr lang="ru-RU" altLang="ru-RU" sz="1600" b="1" dirty="0">
                <a:solidFill>
                  <a:srgbClr val="002060"/>
                </a:solidFill>
              </a:rPr>
              <a:t>и определения</a:t>
            </a:r>
            <a:endParaRPr lang="en-US" altLang="ru-RU" sz="1600" b="1" dirty="0">
              <a:solidFill>
                <a:srgbClr val="002060"/>
              </a:solidFill>
            </a:endParaRP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Метрологическая </a:t>
            </a:r>
            <a:r>
              <a:rPr lang="ru-RU" altLang="ru-RU" sz="1600" b="1" dirty="0" err="1">
                <a:solidFill>
                  <a:srgbClr val="002060"/>
                </a:solidFill>
              </a:rPr>
              <a:t>прослеживаемость</a:t>
            </a:r>
            <a:r>
              <a:rPr lang="ru-RU" altLang="ru-RU" sz="1600" b="1" dirty="0">
                <a:solidFill>
                  <a:srgbClr val="002060"/>
                </a:solidFill>
              </a:rPr>
              <a:t> измерений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Сфера законодательной метрологии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Стандартные образцы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Уполномочивание юридических лиц на выполнение работ, связанных с обеспечением единства измерений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Проведение метрологической экспертизы 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Государственная регистрация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средств измерений </a:t>
            </a:r>
            <a:r>
              <a:rPr lang="ru-RU" altLang="ru-RU" sz="1600" b="1" dirty="0">
                <a:solidFill>
                  <a:srgbClr val="002060"/>
                </a:solidFill>
              </a:rPr>
              <a:t>по результатам поверки в сфере законодательной метрологии</a:t>
            </a:r>
          </a:p>
          <a:p>
            <a:pPr marL="285750" indent="-285750">
              <a:spcBef>
                <a:spcPts val="200"/>
              </a:spcBef>
              <a:buClr>
                <a:srgbClr val="800000"/>
              </a:buClr>
              <a:buFont typeface="Wingdings" pitchFamily="2" charset="2"/>
              <a:buChar char="§"/>
            </a:pPr>
            <a:r>
              <a:rPr lang="ru-RU" altLang="ru-RU" sz="1600" b="1" dirty="0">
                <a:solidFill>
                  <a:srgbClr val="002060"/>
                </a:solidFill>
              </a:rPr>
              <a:t>Единая информационная система в области единства измерений</a:t>
            </a: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414338" y="1077913"/>
            <a:ext cx="78089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ru-RU" altLang="ru-RU" sz="2200" b="1" dirty="0">
                <a:solidFill>
                  <a:srgbClr val="002060"/>
                </a:solidFill>
                <a:latin typeface="Arial" charset="0"/>
              </a:rPr>
              <a:t>Проект Закона Республики Беларусь</a:t>
            </a:r>
            <a:br>
              <a:rPr lang="ru-RU" altLang="ru-RU" sz="2200" b="1" dirty="0">
                <a:solidFill>
                  <a:srgbClr val="002060"/>
                </a:solidFill>
                <a:latin typeface="Arial" charset="0"/>
              </a:rPr>
            </a:br>
            <a:r>
              <a:rPr lang="ru-RU" altLang="ru-RU" sz="2200" b="1" i="1" dirty="0">
                <a:solidFill>
                  <a:srgbClr val="002060"/>
                </a:solidFill>
                <a:latin typeface="Arial" charset="0"/>
              </a:rPr>
              <a:t>«Об обеспечении единства измерений» </a:t>
            </a:r>
          </a:p>
          <a:p>
            <a:pPr>
              <a:defRPr/>
            </a:pPr>
            <a:r>
              <a:rPr lang="ru-RU" altLang="ru-RU" sz="1600" b="1" dirty="0">
                <a:solidFill>
                  <a:srgbClr val="800000"/>
                </a:solidFill>
                <a:cs typeface="Arial" charset="0"/>
              </a:rPr>
              <a:t> </a:t>
            </a:r>
            <a:r>
              <a:rPr lang="ru-RU" altLang="ru-RU" sz="1600" b="1" dirty="0" smtClean="0">
                <a:solidFill>
                  <a:srgbClr val="800000"/>
                </a:solidFill>
                <a:cs typeface="Arial" charset="0"/>
              </a:rPr>
              <a:t>    включен </a:t>
            </a:r>
            <a:r>
              <a:rPr lang="ru-RU" altLang="ru-RU" sz="1600" b="1" dirty="0">
                <a:solidFill>
                  <a:srgbClr val="800000"/>
                </a:solidFill>
                <a:cs typeface="Arial" charset="0"/>
              </a:rPr>
              <a:t>в План подготовки законопроектов на 2018 год</a:t>
            </a:r>
            <a:endParaRPr lang="ru-RU" altLang="ru-RU" sz="1600" b="1" i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14338" y="2122363"/>
            <a:ext cx="8405812" cy="1090613"/>
          </a:xfrm>
          <a:prstGeom prst="rect">
            <a:avLst/>
          </a:prstGeom>
          <a:solidFill>
            <a:srgbClr val="E9EDF4"/>
          </a:solidFill>
          <a:ln w="19050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 marL="552450" indent="-285750">
              <a:buFont typeface="Wingdings" pitchFamily="2" charset="2"/>
              <a:buChar char="Ø"/>
            </a:pPr>
            <a:r>
              <a:rPr lang="ru-RU" altLang="ru-RU" sz="1600" b="1" i="1" dirty="0">
                <a:solidFill>
                  <a:srgbClr val="002060"/>
                </a:solidFill>
              </a:rPr>
              <a:t>разрабатывается с учетом положений Договора о Евразийском экономическом союзе (ЕАЭС)</a:t>
            </a:r>
          </a:p>
          <a:p>
            <a:pPr marL="552450" indent="-285750">
              <a:buFont typeface="Wingdings" pitchFamily="2" charset="2"/>
              <a:buChar char="Ø"/>
            </a:pPr>
            <a:r>
              <a:rPr lang="ru-RU" altLang="ru-RU" sz="1600" b="1" i="1" dirty="0">
                <a:solidFill>
                  <a:srgbClr val="002060"/>
                </a:solidFill>
              </a:rPr>
              <a:t>продолжает политику, проводимую в рамках Межгосударственного совета по стандартизации, метрологии и сертификации (МГС)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7515225" y="6237312"/>
            <a:ext cx="1503362" cy="502075"/>
          </a:xfrm>
          <a:prstGeom prst="rect">
            <a:avLst/>
          </a:prstGeom>
          <a:solidFill>
            <a:srgbClr val="E9EDF4"/>
          </a:solidFill>
          <a:ln w="19050">
            <a:solidFill>
              <a:srgbClr val="00206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marL="85725" algn="ctr"/>
            <a:r>
              <a:rPr lang="ru-RU" altLang="ru-RU" sz="1600" b="1" i="1" dirty="0">
                <a:solidFill>
                  <a:srgbClr val="002060"/>
                </a:solidFill>
              </a:rPr>
              <a:t>Реализуется </a:t>
            </a:r>
            <a:br>
              <a:rPr lang="ru-RU" altLang="ru-RU" sz="1600" b="1" i="1" dirty="0">
                <a:solidFill>
                  <a:srgbClr val="002060"/>
                </a:solidFill>
              </a:rPr>
            </a:br>
            <a:r>
              <a:rPr lang="ru-RU" altLang="ru-RU" sz="1600" b="1" i="1" dirty="0">
                <a:solidFill>
                  <a:srgbClr val="002060"/>
                </a:solidFill>
              </a:rPr>
              <a:t>с 2017 г.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51520" y="332656"/>
            <a:ext cx="8297862" cy="648072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altLang="ru-RU" sz="2000" b="1" dirty="0" smtClean="0">
                <a:solidFill>
                  <a:prstClr val="white"/>
                </a:solidFill>
                <a:ea typeface="+mj-ea"/>
                <a:cs typeface="+mj-cs"/>
              </a:rPr>
              <a:t>РАЗВИТИЕ ЗАКОНОДАТЕЛЬСТВА </a:t>
            </a:r>
            <a:br>
              <a:rPr lang="ru-RU" altLang="ru-RU" sz="2000" b="1" dirty="0" smtClean="0">
                <a:solidFill>
                  <a:prstClr val="white"/>
                </a:solidFill>
                <a:ea typeface="+mj-ea"/>
                <a:cs typeface="+mj-cs"/>
              </a:rPr>
            </a:br>
            <a:r>
              <a:rPr lang="ru-RU" altLang="ru-RU" sz="2000" b="1" dirty="0" smtClean="0">
                <a:solidFill>
                  <a:prstClr val="white"/>
                </a:solidFill>
                <a:ea typeface="+mj-ea"/>
                <a:cs typeface="+mj-cs"/>
              </a:rPr>
              <a:t>В ОБЛАСТИ ОБЕСПЕЧЕНИЯ ЕДИНСТВА ИЗМЕРЕНИЙ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71" name="Picture 35" descr="off_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673" y="5157192"/>
            <a:ext cx="1059950" cy="54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92150" y="374650"/>
            <a:ext cx="7156450" cy="563563"/>
          </a:xfrm>
        </p:spPr>
        <p:txBody>
          <a:bodyPr/>
          <a:lstStyle/>
          <a:p>
            <a:r>
              <a:rPr lang="ru-RU" altLang="ru-RU" sz="2200" b="1" dirty="0" smtClean="0">
                <a:latin typeface="Arial" pitchFamily="34" charset="0"/>
              </a:rPr>
              <a:t>ОСНОВНЫЕ РЕЗУЛЬТАТЫ ДЕЯТЕЛЬНОСТИ, 2017</a:t>
            </a:r>
            <a:r>
              <a:rPr lang="ru-RU" altLang="ru-RU" sz="3200" dirty="0" smtClean="0"/>
              <a:t> </a:t>
            </a:r>
          </a:p>
        </p:txBody>
      </p:sp>
      <p:pic>
        <p:nvPicPr>
          <p:cNvPr id="91139" name="Picture 362" descr="Безимени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412977"/>
            <a:ext cx="1226445" cy="60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385"/>
          <p:cNvSpPr>
            <a:spLocks noChangeArrowheads="1"/>
          </p:cNvSpPr>
          <p:nvPr/>
        </p:nvSpPr>
        <p:spPr bwMode="auto">
          <a:xfrm>
            <a:off x="16356" y="7594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91169" name="Text Box 77"/>
          <p:cNvSpPr txBox="1">
            <a:spLocks noChangeArrowheads="1"/>
          </p:cNvSpPr>
          <p:nvPr/>
        </p:nvSpPr>
        <p:spPr bwMode="auto">
          <a:xfrm>
            <a:off x="179512" y="5015972"/>
            <a:ext cx="85693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buClrTx/>
              <a:buFontTx/>
              <a:buNone/>
            </a:pPr>
            <a:r>
              <a:rPr lang="ru-RU" altLang="ru-RU" sz="1600" b="1" dirty="0">
                <a:latin typeface="Arial" pitchFamily="34" charset="0"/>
              </a:rPr>
              <a:t>В </a:t>
            </a:r>
            <a:r>
              <a:rPr lang="ru-RU" altLang="ru-RU" sz="1600" b="1" dirty="0" smtClean="0">
                <a:latin typeface="Arial" pitchFamily="34" charset="0"/>
              </a:rPr>
              <a:t>2017 </a:t>
            </a:r>
            <a:r>
              <a:rPr lang="ru-RU" altLang="ru-RU" sz="1600" b="1" dirty="0">
                <a:latin typeface="Arial" pitchFamily="34" charset="0"/>
              </a:rPr>
              <a:t>г. в </a:t>
            </a:r>
            <a:r>
              <a:rPr lang="ru-RU" altLang="ru-RU" sz="1600" b="1" dirty="0" err="1">
                <a:latin typeface="Arial" pitchFamily="34" charset="0"/>
              </a:rPr>
              <a:t>БелГИМ</a:t>
            </a:r>
            <a:r>
              <a:rPr lang="ru-RU" altLang="ru-RU" sz="1600" b="1" dirty="0">
                <a:latin typeface="Arial" pitchFamily="34" charset="0"/>
              </a:rPr>
              <a:t> прошли калибровку </a:t>
            </a:r>
            <a:br>
              <a:rPr lang="ru-RU" altLang="ru-RU" sz="1600" b="1" dirty="0">
                <a:latin typeface="Arial" pitchFamily="34" charset="0"/>
              </a:rPr>
            </a:b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18 544 </a:t>
            </a:r>
            <a:r>
              <a:rPr lang="ru-RU" altLang="ru-RU" sz="1600" b="1" dirty="0">
                <a:solidFill>
                  <a:srgbClr val="C00000"/>
                </a:solidFill>
                <a:latin typeface="Arial" pitchFamily="34" charset="0"/>
              </a:rPr>
              <a:t>единиц средств измерений, </a:t>
            </a:r>
            <a:r>
              <a:rPr lang="ru-RU" altLang="ru-RU" sz="1600" b="1" dirty="0">
                <a:latin typeface="Arial" pitchFamily="34" charset="0"/>
              </a:rPr>
              <a:t>из них выдано </a:t>
            </a:r>
            <a:br>
              <a:rPr lang="ru-RU" altLang="ru-RU" sz="1600" b="1" dirty="0">
                <a:latin typeface="Arial" pitchFamily="34" charset="0"/>
              </a:rPr>
            </a:br>
            <a:r>
              <a:rPr lang="ru-RU" altLang="ru-RU" sz="1600" b="1" dirty="0" smtClean="0">
                <a:solidFill>
                  <a:srgbClr val="C00000"/>
                </a:solidFill>
                <a:latin typeface="Arial" pitchFamily="34" charset="0"/>
              </a:rPr>
              <a:t>489 </a:t>
            </a:r>
            <a:r>
              <a:rPr lang="ru-RU" altLang="ru-RU" sz="1600" b="1" dirty="0">
                <a:solidFill>
                  <a:srgbClr val="C00000"/>
                </a:solidFill>
                <a:latin typeface="Arial" pitchFamily="34" charset="0"/>
              </a:rPr>
              <a:t>сертификатов калибровки с логотипами МБМВ и КООМЕТ, </a:t>
            </a:r>
            <a:r>
              <a:rPr lang="ru-RU" altLang="ru-RU" sz="1600" b="1" dirty="0">
                <a:latin typeface="Arial" pitchFamily="34" charset="0"/>
              </a:rPr>
              <a:t>в </a:t>
            </a:r>
            <a:r>
              <a:rPr lang="ru-RU" altLang="ru-RU" sz="1600" b="1" dirty="0" err="1">
                <a:latin typeface="Arial" pitchFamily="34" charset="0"/>
              </a:rPr>
              <a:t>т.ч</a:t>
            </a:r>
            <a:r>
              <a:rPr lang="ru-RU" altLang="ru-RU" sz="1600" b="1" dirty="0">
                <a:latin typeface="Arial" pitchFamily="34" charset="0"/>
              </a:rPr>
              <a:t>. для зарубежных заказчиков (Азербайджан, </a:t>
            </a:r>
            <a:r>
              <a:rPr lang="ru-RU" altLang="ru-RU" sz="1600" b="1" dirty="0" smtClean="0">
                <a:latin typeface="Arial" pitchFamily="34" charset="0"/>
              </a:rPr>
              <a:t>Молдова</a:t>
            </a:r>
            <a:r>
              <a:rPr lang="ru-RU" altLang="ru-RU" sz="1600" b="1" dirty="0">
                <a:latin typeface="Arial" pitchFamily="34" charset="0"/>
              </a:rPr>
              <a:t>, Россия, </a:t>
            </a:r>
            <a:r>
              <a:rPr lang="ru-RU" altLang="ru-RU" sz="1600" b="1" dirty="0" smtClean="0">
                <a:latin typeface="Arial" pitchFamily="34" charset="0"/>
              </a:rPr>
              <a:t>США</a:t>
            </a:r>
            <a:r>
              <a:rPr lang="ru-RU" altLang="ru-RU" sz="1600" b="1" dirty="0">
                <a:latin typeface="Arial" pitchFamily="34" charset="0"/>
              </a:rPr>
              <a:t>, Чехия, </a:t>
            </a:r>
            <a:r>
              <a:rPr lang="ru-RU" altLang="ru-RU" sz="1600" b="1" dirty="0" smtClean="0">
                <a:latin typeface="Arial" pitchFamily="34" charset="0"/>
              </a:rPr>
              <a:t>Швеция, Литва, Польша, </a:t>
            </a:r>
            <a:r>
              <a:rPr lang="ru-RU" altLang="ru-RU" sz="1600" b="1" dirty="0">
                <a:latin typeface="Arial" pitchFamily="34" charset="0"/>
              </a:rPr>
              <a:t>Казахстан, </a:t>
            </a:r>
            <a:r>
              <a:rPr lang="ru-RU" altLang="ru-RU" sz="1600" b="1" dirty="0" smtClean="0">
                <a:latin typeface="Arial" pitchFamily="34" charset="0"/>
              </a:rPr>
              <a:t>Узбекистан и др.)</a:t>
            </a:r>
            <a:endParaRPr lang="ru-RU" altLang="ru-RU" sz="1600" dirty="0">
              <a:latin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694232"/>
              </p:ext>
            </p:extLst>
          </p:nvPr>
        </p:nvGraphicFramePr>
        <p:xfrm>
          <a:off x="251520" y="1567979"/>
          <a:ext cx="8568952" cy="22555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625853">
                  <a:extLst>
                    <a:ext uri="{9D8B030D-6E8A-4147-A177-3AD203B41FA5}"/>
                  </a:extLst>
                </a:gridCol>
                <a:gridCol w="1943099">
                  <a:extLst>
                    <a:ext uri="{9D8B030D-6E8A-4147-A177-3AD203B41FA5}"/>
                  </a:extLst>
                </a:gridCol>
              </a:tblGrid>
              <a:tr h="272872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поверка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5 031 070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272872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калибровка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35 138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272872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метрологическая аттестация 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2 658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272872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аттестация испытательного оборудования 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59 104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463883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государственные приемочные испытания (ГПИ) с целью утверждения типа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137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331995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государственные контрольные испытания 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255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52028" y="1084734"/>
            <a:ext cx="665222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rgbClr val="800000"/>
              </a:buClr>
            </a:pPr>
            <a:r>
              <a:rPr lang="ru-RU" altLang="ru-RU" sz="2000" b="1" dirty="0">
                <a:solidFill>
                  <a:srgbClr val="002060"/>
                </a:solidFill>
                <a:cs typeface="Arial" charset="0"/>
              </a:rPr>
              <a:t>Метрологический контроль средств измерений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52028" y="3889211"/>
            <a:ext cx="7623175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rgbClr val="800000"/>
              </a:buClr>
            </a:pPr>
            <a:r>
              <a:rPr lang="ru-RU" altLang="ru-RU" sz="1600" b="1" dirty="0">
                <a:solidFill>
                  <a:srgbClr val="002060"/>
                </a:solidFill>
                <a:cs typeface="Arial" charset="0"/>
              </a:rPr>
              <a:t>Метрологическое подтверждение пригодности методик выполнения измерений – </a:t>
            </a:r>
            <a:r>
              <a:rPr lang="ru-RU" altLang="ru-RU" sz="1600" b="1" dirty="0" smtClean="0">
                <a:solidFill>
                  <a:srgbClr val="002060"/>
                </a:solidFill>
                <a:cs typeface="Arial" charset="0"/>
              </a:rPr>
              <a:t>648</a:t>
            </a:r>
          </a:p>
          <a:p>
            <a:pPr>
              <a:spcBef>
                <a:spcPts val="600"/>
              </a:spcBef>
              <a:buClr>
                <a:srgbClr val="800000"/>
              </a:buClr>
            </a:pPr>
            <a:r>
              <a:rPr lang="ru-RU" altLang="ru-RU" sz="1600" b="1" dirty="0" smtClean="0">
                <a:solidFill>
                  <a:srgbClr val="002060"/>
                </a:solidFill>
                <a:cs typeface="Arial" charset="0"/>
              </a:rPr>
              <a:t>Экспертиза программ метрологической аттестации –323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68413"/>
            <a:ext cx="1117600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graphicFrame>
        <p:nvGraphicFramePr>
          <p:cNvPr id="98309" name="Group 5"/>
          <p:cNvGraphicFramePr>
            <a:graphicFrameLocks noGrp="1"/>
          </p:cNvGraphicFramePr>
          <p:nvPr/>
        </p:nvGraphicFramePr>
        <p:xfrm>
          <a:off x="1441450" y="1268413"/>
          <a:ext cx="7416800" cy="5329238"/>
        </p:xfrm>
        <a:graphic>
          <a:graphicData uri="http://schemas.openxmlformats.org/drawingml/2006/table">
            <a:tbl>
              <a:tblPr/>
              <a:tblGrid>
                <a:gridCol w="7416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B377A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АТОМНАЯ ЭНЕРГЕТИКА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9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54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ИНФОРМАЦИОННО-КОММУНИКАЦИОННЫЕ И </a:t>
                      </a:r>
                      <a:b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</a:b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КОСМИЧЕСКИЕ ТЕХНОЛОГИИ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ПРОМЫШЛЕННЫЕ И СТРОИТЕЛЬНЫЕ ТЕХНОЛОГИИ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ЭНЕРГЕТИКА И ЭНЕРГОЭФФЕКТИВНОСТЬ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7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НАЦИОНАЛЬНАЯ БЕЗОПАСНОСТЬ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МЕДИЦИНА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ahoma" panose="020B0604030504040204" pitchFamily="34" charset="0"/>
                        </a:rPr>
                        <a:t>АГРОПРОМЫШЛЕННЫЕ ТЕХНОЛОГИИ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7301" name="Rectangle 25"/>
          <p:cNvSpPr>
            <a:spLocks noChangeArrowheads="1"/>
          </p:cNvSpPr>
          <p:nvPr/>
        </p:nvSpPr>
        <p:spPr bwMode="auto">
          <a:xfrm>
            <a:off x="684213" y="476250"/>
            <a:ext cx="7272337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100" b="1">
                <a:solidFill>
                  <a:schemeClr val="bg1"/>
                </a:solidFill>
                <a:latin typeface="Arial" pitchFamily="34" charset="0"/>
              </a:rPr>
              <a:t>ГНТП «Эталоны и научные приборы» 2016 – 2020 гг.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9" descr="Единиц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460" y="4365104"/>
            <a:ext cx="245847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22" name="Text Box 2"/>
          <p:cNvSpPr txBox="1">
            <a:spLocks noChangeArrowheads="1"/>
          </p:cNvSpPr>
          <p:nvPr/>
        </p:nvSpPr>
        <p:spPr bwMode="auto">
          <a:xfrm>
            <a:off x="755650" y="376238"/>
            <a:ext cx="70580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 dirty="0" smtClean="0">
                <a:solidFill>
                  <a:schemeClr val="bg1"/>
                </a:solidFill>
              </a:rPr>
              <a:t>ГНТП «Эталоны Беларуси», 2017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 bwMode="auto">
          <a:xfrm>
            <a:off x="323528" y="1260764"/>
            <a:ext cx="8574410" cy="526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357188" algn="just">
              <a:buSzPct val="150000"/>
            </a:pPr>
            <a:r>
              <a:rPr lang="ru-RU" altLang="ru-RU" sz="2000" b="1" kern="0" dirty="0" smtClean="0">
                <a:latin typeface="Arial" panose="020B0604020202020204" pitchFamily="34" charset="0"/>
              </a:rPr>
              <a:t>В 2017 году продолжены работы по 10 заданиям подпрограммы «Эталоны Беларуси» 2016-2020 годы и начаты работы по 5 новым заданиям, среди которых :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 smtClean="0">
                <a:latin typeface="Arial" panose="020B0604020202020204" pitchFamily="34" charset="0"/>
              </a:rPr>
              <a:t>Разработка и создание 10 Национальных эталонов;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 smtClean="0">
                <a:latin typeface="Arial" panose="020B0604020202020204" pitchFamily="34" charset="0"/>
              </a:rPr>
              <a:t>Разработка и создание 1 эталонной установки;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 smtClean="0">
                <a:latin typeface="Arial" panose="020B0604020202020204" pitchFamily="34" charset="0"/>
              </a:rPr>
              <a:t>Модернизация 3 Национальных эталонов.</a:t>
            </a:r>
          </a:p>
          <a:p>
            <a:pPr lvl="1" algn="just">
              <a:buSzPct val="150000"/>
              <a:buFont typeface="Wingdings" panose="05000000000000000000" pitchFamily="2" charset="2"/>
              <a:buChar char="ü"/>
            </a:pPr>
            <a:r>
              <a:rPr lang="ru-RU" altLang="ru-RU" sz="2000" b="1" kern="0" dirty="0" smtClean="0">
                <a:latin typeface="Arial" panose="020B0604020202020204" pitchFamily="34" charset="0"/>
              </a:rPr>
              <a:t>Сопровождение подпрограммы «Эталоны Беларуси»</a:t>
            </a:r>
          </a:p>
          <a:p>
            <a:pPr algn="just">
              <a:buSzPct val="150000"/>
            </a:pPr>
            <a:endParaRPr lang="ru-RU" altLang="ru-RU" sz="2000" b="1" kern="0" dirty="0" smtClean="0">
              <a:latin typeface="Arial" panose="020B0604020202020204" pitchFamily="34" charset="0"/>
            </a:endParaRPr>
          </a:p>
          <a:p>
            <a:pPr algn="just">
              <a:buSzPct val="150000"/>
            </a:pPr>
            <a:r>
              <a:rPr lang="ru-RU" altLang="ru-RU" sz="2000" b="1" kern="0" dirty="0" err="1" smtClean="0">
                <a:latin typeface="Arial" panose="020B0604020202020204" pitchFamily="34" charset="0"/>
              </a:rPr>
              <a:t>БелГИМ</a:t>
            </a:r>
            <a:r>
              <a:rPr lang="ru-RU" altLang="ru-RU" sz="2000" b="1" kern="0" dirty="0" smtClean="0">
                <a:latin typeface="Arial" panose="020B0604020202020204" pitchFamily="34" charset="0"/>
              </a:rPr>
              <a:t> являлся исполнителем 11 заданий и соисполнителем в 4 заданиях, выполняемых ИФ НАН Беларуси и ИПФ НАН Беларуси.</a:t>
            </a:r>
          </a:p>
          <a:p>
            <a:pPr algn="just">
              <a:buSzPct val="150000"/>
            </a:pPr>
            <a:endParaRPr lang="ru-RU" altLang="ru-RU" sz="2000" b="1" kern="0" dirty="0" smtClean="0">
              <a:latin typeface="Arial" panose="020B0604020202020204" pitchFamily="34" charset="0"/>
            </a:endParaRPr>
          </a:p>
          <a:p>
            <a:pPr algn="just">
              <a:buSzPct val="150000"/>
            </a:pPr>
            <a:r>
              <a:rPr lang="ru-RU" altLang="ru-RU" sz="2000" b="1" kern="0" dirty="0" smtClean="0">
                <a:latin typeface="Arial" panose="020B0604020202020204" pitchFamily="34" charset="0"/>
              </a:rPr>
              <a:t>В 2017 году завершено задание 2.3 и создан Национальный эталон единицы скорости воздушного потока</a:t>
            </a:r>
          </a:p>
          <a:p>
            <a:pPr>
              <a:buSzPct val="150000"/>
            </a:pPr>
            <a:endParaRPr lang="ru-RU" altLang="ru-RU" sz="2000" b="1" kern="0" dirty="0" smtClean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endParaRPr lang="ru-RU" sz="2000" kern="0" dirty="0"/>
          </a:p>
        </p:txBody>
      </p:sp>
      <p:pic>
        <p:nvPicPr>
          <p:cNvPr id="5" name="Picture 5" descr="лого Си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Text Box 2"/>
          <p:cNvSpPr txBox="1">
            <a:spLocks noChangeArrowheads="1"/>
          </p:cNvSpPr>
          <p:nvPr/>
        </p:nvSpPr>
        <p:spPr bwMode="auto">
          <a:xfrm>
            <a:off x="755650" y="376238"/>
            <a:ext cx="70580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chemeClr val="bg1"/>
                </a:solidFill>
              </a:rPr>
              <a:t>Эталонная база (</a:t>
            </a:r>
            <a:r>
              <a:rPr lang="ru-RU" altLang="ru-RU" sz="2800" b="1" dirty="0" smtClean="0">
                <a:solidFill>
                  <a:schemeClr val="bg1"/>
                </a:solidFill>
              </a:rPr>
              <a:t>2017 </a:t>
            </a:r>
            <a:r>
              <a:rPr lang="ru-RU" altLang="ru-RU" sz="2800" b="1" dirty="0">
                <a:solidFill>
                  <a:schemeClr val="bg1"/>
                </a:solidFill>
              </a:rPr>
              <a:t>г.)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07950" y="1127125"/>
            <a:ext cx="45259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 b="1"/>
              <a:t>Национальный эталон</a:t>
            </a:r>
          </a:p>
          <a:p>
            <a:r>
              <a:rPr lang="ru-RU" altLang="ru-RU" sz="2000" b="1">
                <a:solidFill>
                  <a:srgbClr val="990000"/>
                </a:solidFill>
              </a:rPr>
              <a:t>НЭ РБ 30-18 Единицы скорости воздушного потока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540250" y="1124744"/>
            <a:ext cx="4572000" cy="50784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altLang="ru-RU" sz="1700" b="1" dirty="0">
                <a:solidFill>
                  <a:srgbClr val="002060"/>
                </a:solidFill>
              </a:rPr>
              <a:t>Предназначен для обеспечения метрологической </a:t>
            </a:r>
            <a:r>
              <a:rPr lang="ru-RU" altLang="ru-RU" sz="1700" b="1" dirty="0" err="1">
                <a:solidFill>
                  <a:srgbClr val="002060"/>
                </a:solidFill>
              </a:rPr>
              <a:t>прослеживаемости</a:t>
            </a:r>
            <a:r>
              <a:rPr lang="ru-RU" altLang="ru-RU" sz="1700" b="1" dirty="0">
                <a:solidFill>
                  <a:srgbClr val="002060"/>
                </a:solidFill>
              </a:rPr>
              <a:t>: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1500" b="1" dirty="0">
                <a:solidFill>
                  <a:srgbClr val="002060"/>
                </a:solidFill>
              </a:rPr>
              <a:t>при мониторинге окружающей среды, контроле выбросов загрязняющих веществ в атмосферу и контроле качества атмосферного воздуха,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1500" b="1" dirty="0">
                <a:solidFill>
                  <a:srgbClr val="002060"/>
                </a:solidFill>
              </a:rPr>
              <a:t>в системах кондиционирования, отопления и вентиляции,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1500" b="1" dirty="0">
                <a:solidFill>
                  <a:srgbClr val="002060"/>
                </a:solidFill>
              </a:rPr>
              <a:t>для санитарного, экологического и технического надзора в жилых и производственных помещениях,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1500" b="1" dirty="0">
                <a:solidFill>
                  <a:srgbClr val="002060"/>
                </a:solidFill>
              </a:rPr>
              <a:t>для обеспечения безопасной работы на подъемниках, вышках, грузоподъемных кранах и других объектах, оборудованных устройствами аварийной ветровой защиты,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1500" b="1" dirty="0">
                <a:solidFill>
                  <a:srgbClr val="002060"/>
                </a:solidFill>
              </a:rPr>
              <a:t>в шахтах и рудниках всех категорий на предприятиях химической, горно-рудной  промышленности,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1500" b="1" dirty="0">
                <a:solidFill>
                  <a:srgbClr val="002060"/>
                </a:solidFill>
              </a:rPr>
              <a:t>в авиации,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1500" b="1" dirty="0">
                <a:solidFill>
                  <a:srgbClr val="002060"/>
                </a:solidFill>
              </a:rPr>
              <a:t>при проведении аэродинамических испытаний.</a:t>
            </a:r>
          </a:p>
        </p:txBody>
      </p:sp>
      <p:sp>
        <p:nvSpPr>
          <p:cNvPr id="16" name="Рисунок 5" descr="IMG_20170331_103513-1"/>
          <p:cNvSpPr>
            <a:spLocks noChangeAspect="1" noChangeArrowheads="1"/>
          </p:cNvSpPr>
          <p:nvPr/>
        </p:nvSpPr>
        <p:spPr bwMode="auto">
          <a:xfrm>
            <a:off x="74613" y="2060575"/>
            <a:ext cx="4465637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Прямоугольник 6"/>
          <p:cNvSpPr>
            <a:spLocks noChangeArrowheads="1"/>
          </p:cNvSpPr>
          <p:nvPr/>
        </p:nvSpPr>
        <p:spPr bwMode="auto">
          <a:xfrm>
            <a:off x="71438" y="5334000"/>
            <a:ext cx="4572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700" b="1">
                <a:solidFill>
                  <a:srgbClr val="002060"/>
                </a:solidFill>
              </a:rPr>
              <a:t>Эталон обеспечивает воспроизведение единицы скорости воздушного потока в диапазоне от 0,1 до 50 м/с с расширенной относительной неопределенностью 0,5 %.</a:t>
            </a:r>
          </a:p>
        </p:txBody>
      </p: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276475"/>
            <a:ext cx="4249737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лого Си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85725"/>
            <a:ext cx="8048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10"/>
          <p:cNvSpPr>
            <a:spLocks noChangeArrowheads="1"/>
          </p:cNvSpPr>
          <p:nvPr/>
        </p:nvSpPr>
        <p:spPr bwMode="auto">
          <a:xfrm>
            <a:off x="0" y="28860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>
              <a:solidFill>
                <a:srgbClr val="0D1259"/>
              </a:solidFill>
              <a:latin typeface="Arial" pitchFamily="34" charset="0"/>
            </a:endParaRPr>
          </a:p>
        </p:txBody>
      </p:sp>
      <p:sp>
        <p:nvSpPr>
          <p:cNvPr id="96259" name="Rectangle 15"/>
          <p:cNvSpPr>
            <a:spLocks noChangeArrowheads="1"/>
          </p:cNvSpPr>
          <p:nvPr/>
        </p:nvSpPr>
        <p:spPr bwMode="auto">
          <a:xfrm>
            <a:off x="930373" y="332656"/>
            <a:ext cx="72723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rgbClr val="FFFFFF"/>
                </a:solidFill>
              </a:rPr>
              <a:t>Государственные </a:t>
            </a:r>
            <a:r>
              <a:rPr lang="ru-RU" altLang="ru-RU" sz="2800" b="1" dirty="0" smtClean="0">
                <a:solidFill>
                  <a:srgbClr val="FFFFFF"/>
                </a:solidFill>
              </a:rPr>
              <a:t>эталоны</a:t>
            </a:r>
            <a:endParaRPr lang="ru-RU" altLang="ru-RU" sz="2800" b="1" dirty="0">
              <a:solidFill>
                <a:srgbClr val="FFFFFF"/>
              </a:solidFill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50825" y="2780928"/>
            <a:ext cx="8351838" cy="1458912"/>
          </a:xfrm>
          <a:prstGeom prst="rect">
            <a:avLst/>
          </a:prstGeom>
          <a:solidFill>
            <a:srgbClr val="FF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15000"/>
              </a:spcBef>
            </a:pPr>
            <a:r>
              <a:rPr lang="ru-RU" altLang="ru-RU" sz="1600" b="1" dirty="0">
                <a:solidFill>
                  <a:srgbClr val="800000"/>
                </a:solidFill>
                <a:latin typeface="Arial" charset="0"/>
              </a:rPr>
              <a:t>В 2018 году планируется:</a:t>
            </a:r>
            <a:endParaRPr lang="ru-RU" altLang="ru-RU" sz="1600" b="1" dirty="0">
              <a:solidFill>
                <a:srgbClr val="002060"/>
              </a:solidFill>
            </a:endParaRPr>
          </a:p>
          <a:p>
            <a:pPr algn="just">
              <a:spcBef>
                <a:spcPct val="15000"/>
              </a:spcBef>
              <a:buFont typeface="Arial" charset="0"/>
              <a:buChar char="•"/>
            </a:pPr>
            <a:r>
              <a:rPr lang="ru-RU" altLang="ru-RU" sz="1600" b="1" dirty="0">
                <a:solidFill>
                  <a:srgbClr val="002060"/>
                </a:solidFill>
              </a:rPr>
              <a:t>завершение работ по созданию 3 национальных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эталонов, </a:t>
            </a:r>
            <a:r>
              <a:rPr lang="ru-RU" altLang="ru-RU" sz="1600" b="1" dirty="0">
                <a:solidFill>
                  <a:srgbClr val="002060"/>
                </a:solidFill>
              </a:rPr>
              <a:t>1 эталонной установки и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модернизации </a:t>
            </a:r>
            <a:r>
              <a:rPr lang="ru-RU" altLang="ru-RU" sz="1600" b="1" dirty="0">
                <a:solidFill>
                  <a:srgbClr val="002060"/>
                </a:solidFill>
              </a:rPr>
              <a:t>2 национальных эталонов</a:t>
            </a:r>
          </a:p>
          <a:p>
            <a:pPr algn="just">
              <a:spcBef>
                <a:spcPct val="15000"/>
              </a:spcBef>
              <a:buFont typeface="Arial" charset="0"/>
              <a:buChar char="•"/>
            </a:pPr>
            <a:r>
              <a:rPr lang="ru-RU" altLang="ru-RU" sz="1600" b="1" dirty="0">
                <a:solidFill>
                  <a:srgbClr val="002060"/>
                </a:solidFill>
              </a:rPr>
              <a:t>проведение работ по 19 заданиям (4 из них - при наличии финансирования из республиканского инновационного фонда)</a:t>
            </a:r>
          </a:p>
        </p:txBody>
      </p:sp>
      <p:sp>
        <p:nvSpPr>
          <p:cNvPr id="25" name="Прямоугольник 5"/>
          <p:cNvSpPr>
            <a:spLocks noChangeArrowheads="1"/>
          </p:cNvSpPr>
          <p:nvPr/>
        </p:nvSpPr>
        <p:spPr bwMode="auto">
          <a:xfrm>
            <a:off x="409575" y="1124744"/>
            <a:ext cx="8626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15000"/>
              </a:spcBef>
              <a:buSzPct val="150000"/>
            </a:pPr>
            <a:r>
              <a:rPr lang="ru-RU" altLang="ru-RU" i="1" dirty="0">
                <a:solidFill>
                  <a:srgbClr val="800000"/>
                </a:solidFill>
              </a:rPr>
              <a:t>с учетом потребности реального сектора экономики Республики Беларусь</a:t>
            </a:r>
          </a:p>
        </p:txBody>
      </p:sp>
      <p:sp>
        <p:nvSpPr>
          <p:cNvPr id="27" name="Прямоугольник 6"/>
          <p:cNvSpPr>
            <a:spLocks noChangeArrowheads="1"/>
          </p:cNvSpPr>
          <p:nvPr/>
        </p:nvSpPr>
        <p:spPr bwMode="auto">
          <a:xfrm>
            <a:off x="250825" y="1798910"/>
            <a:ext cx="5689600" cy="5238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2800" b="1" dirty="0">
                <a:solidFill>
                  <a:schemeClr val="bg1"/>
                </a:solidFill>
              </a:rPr>
              <a:t>5</a:t>
            </a:r>
            <a:r>
              <a:rPr lang="en-US" altLang="ru-RU" sz="2800" b="1" dirty="0">
                <a:solidFill>
                  <a:schemeClr val="bg1"/>
                </a:solidFill>
              </a:rPr>
              <a:t>4</a:t>
            </a:r>
            <a:r>
              <a:rPr lang="ru-RU" altLang="ru-RU" sz="2800" b="1" dirty="0">
                <a:solidFill>
                  <a:schemeClr val="bg1"/>
                </a:solidFill>
              </a:rPr>
              <a:t> государственных эталона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226162"/>
              </p:ext>
            </p:extLst>
          </p:nvPr>
        </p:nvGraphicFramePr>
        <p:xfrm>
          <a:off x="467545" y="1268760"/>
          <a:ext cx="8208911" cy="40956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21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509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057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</a:rPr>
                        <a:t>Код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</a:rPr>
                        <a:t>Область измерений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</a:rPr>
                        <a:t>Кол-во строк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1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T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Термометрия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37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3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TF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Время и частота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31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0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EM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Электричество и магнетизм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42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48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AUV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Акустика, ультразвук,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вибрация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31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5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PR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Фотометрия и радиометрия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80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L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Длина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М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Масса и связанные с ней величины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8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RI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Ионизирующее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излучение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51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5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QM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Химия и биология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</a:rPr>
                        <a:t>18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1463" marR="91463" marT="45713" marB="45713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899592" y="272842"/>
            <a:ext cx="72723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 smtClean="0">
                <a:solidFill>
                  <a:srgbClr val="FFFFFF"/>
                </a:solidFill>
              </a:rPr>
              <a:t>Калибровочные </a:t>
            </a:r>
            <a:r>
              <a:rPr lang="ru-RU" altLang="ru-RU" sz="2000" b="1" dirty="0">
                <a:solidFill>
                  <a:srgbClr val="FFFFFF"/>
                </a:solidFill>
              </a:rPr>
              <a:t>и измерительные возможности (СМС-строки) </a:t>
            </a:r>
          </a:p>
        </p:txBody>
      </p:sp>
      <p:sp>
        <p:nvSpPr>
          <p:cNvPr id="7" name="Прямоугольник 8"/>
          <p:cNvSpPr>
            <a:spLocks noChangeArrowheads="1"/>
          </p:cNvSpPr>
          <p:nvPr/>
        </p:nvSpPr>
        <p:spPr bwMode="auto">
          <a:xfrm>
            <a:off x="323528" y="5381346"/>
            <a:ext cx="821209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5000"/>
              </a:spcBef>
              <a:buSzPct val="150000"/>
            </a:pPr>
            <a:r>
              <a:rPr lang="ru-RU" altLang="ru-RU" sz="1600" b="1" dirty="0">
                <a:solidFill>
                  <a:srgbClr val="002060"/>
                </a:solidFill>
              </a:rPr>
              <a:t>По состоянию на 01.02.2018 в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базе </a:t>
            </a:r>
            <a:r>
              <a:rPr lang="ru-RU" altLang="ru-RU" sz="1600" b="1" dirty="0">
                <a:solidFill>
                  <a:srgbClr val="002060"/>
                </a:solidFill>
              </a:rPr>
              <a:t>данных </a:t>
            </a:r>
            <a:r>
              <a:rPr lang="en-US" altLang="ru-RU" sz="1600" b="1" dirty="0">
                <a:solidFill>
                  <a:srgbClr val="002060"/>
                </a:solidFill>
              </a:rPr>
              <a:t>BIPM</a:t>
            </a:r>
            <a:r>
              <a:rPr lang="ru-RU" altLang="ru-RU" sz="1600" b="1" dirty="0">
                <a:solidFill>
                  <a:srgbClr val="002060"/>
                </a:solidFill>
              </a:rPr>
              <a:t> </a:t>
            </a:r>
            <a:r>
              <a:rPr lang="en-US" altLang="ru-RU" sz="1600" b="1" dirty="0">
                <a:solidFill>
                  <a:srgbClr val="002060"/>
                </a:solidFill>
              </a:rPr>
              <a:t>KCDB </a:t>
            </a:r>
            <a:r>
              <a:rPr lang="ru-RU" altLang="ru-RU" sz="1600" b="1" dirty="0">
                <a:solidFill>
                  <a:srgbClr val="002060"/>
                </a:solidFill>
              </a:rPr>
              <a:t>опубликовано </a:t>
            </a:r>
            <a:r>
              <a:rPr lang="en-US" altLang="ru-RU" sz="1600" b="1" dirty="0" smtClean="0">
                <a:solidFill>
                  <a:srgbClr val="002060"/>
                </a:solidFill>
              </a:rPr>
              <a:t/>
            </a:r>
            <a:br>
              <a:rPr lang="en-US" altLang="ru-RU" sz="1600" b="1" dirty="0" smtClean="0">
                <a:solidFill>
                  <a:srgbClr val="002060"/>
                </a:solidFill>
              </a:rPr>
            </a:br>
            <a:r>
              <a:rPr lang="ru-RU" altLang="ru-RU" sz="2400" b="1" dirty="0" smtClean="0">
                <a:solidFill>
                  <a:srgbClr val="B61644"/>
                </a:solidFill>
              </a:rPr>
              <a:t>247 СМС</a:t>
            </a:r>
            <a:r>
              <a:rPr lang="en-US" altLang="ru-RU" sz="2400" b="1" dirty="0" smtClean="0">
                <a:solidFill>
                  <a:srgbClr val="B61644"/>
                </a:solidFill>
              </a:rPr>
              <a:t>-</a:t>
            </a:r>
            <a:r>
              <a:rPr lang="ru-RU" altLang="ru-RU" sz="2400" b="1" dirty="0" smtClean="0">
                <a:solidFill>
                  <a:srgbClr val="B61644"/>
                </a:solidFill>
              </a:rPr>
              <a:t>строк </a:t>
            </a:r>
            <a:endParaRPr lang="ru-RU" altLang="ru-RU" sz="2400" b="1" dirty="0">
              <a:solidFill>
                <a:srgbClr val="B61644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9820" y="6082010"/>
            <a:ext cx="8651875" cy="659358"/>
          </a:xfrm>
          <a:prstGeom prst="rect">
            <a:avLst/>
          </a:prstGeom>
          <a:solidFill>
            <a:srgbClr val="EBF2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250825" y="6157167"/>
            <a:ext cx="1858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5000"/>
              </a:spcBef>
              <a:buSzPct val="150000"/>
            </a:pPr>
            <a:r>
              <a:rPr lang="ru-RU" altLang="ru-RU" sz="1600" b="1">
                <a:solidFill>
                  <a:srgbClr val="800000"/>
                </a:solidFill>
              </a:rPr>
              <a:t>В 2018 году планируется </a:t>
            </a: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2112872" y="6264601"/>
            <a:ext cx="68768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15000"/>
              </a:spcBef>
              <a:buClr>
                <a:srgbClr val="800000"/>
              </a:buClr>
            </a:pPr>
            <a:r>
              <a:rPr lang="ru-RU" altLang="ru-RU" b="1" dirty="0">
                <a:solidFill>
                  <a:srgbClr val="002060"/>
                </a:solidFill>
              </a:rPr>
              <a:t>дополнительно опубликовать не менее 5 СМС строк </a:t>
            </a:r>
          </a:p>
        </p:txBody>
      </p:sp>
    </p:spTree>
    <p:extLst>
      <p:ext uri="{BB962C8B-B14F-4D97-AF65-F5344CB8AC3E}">
        <p14:creationId xmlns:p14="http://schemas.microsoft.com/office/powerpoint/2010/main" val="40904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51" y="4869160"/>
            <a:ext cx="1944216" cy="190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899592" y="272842"/>
            <a:ext cx="727233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 smtClean="0">
                <a:solidFill>
                  <a:srgbClr val="FFFFFF"/>
                </a:solidFill>
              </a:rPr>
              <a:t>Исследования и сличения государственных эталонов </a:t>
            </a:r>
            <a:endParaRPr lang="ru-RU" altLang="ru-RU" sz="2400" b="1" dirty="0">
              <a:solidFill>
                <a:srgbClr val="FFFFFF"/>
              </a:solidFill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39551" y="2132856"/>
            <a:ext cx="7632378" cy="139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539750" indent="-360363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lvl="1" eaLnBrk="1" hangingPunct="1">
              <a:lnSpc>
                <a:spcPct val="110000"/>
              </a:lnSpc>
              <a:spcBef>
                <a:spcPct val="30000"/>
              </a:spcBef>
              <a:buClrTx/>
              <a:buSzPct val="150000"/>
              <a:buBlip>
                <a:blip r:embed="rId3"/>
              </a:buBlip>
            </a:pPr>
            <a:r>
              <a:rPr lang="ru-RU" altLang="ru-RU" sz="1800" b="1" dirty="0" smtClean="0">
                <a:solidFill>
                  <a:srgbClr val="000066"/>
                </a:solidFill>
              </a:rPr>
              <a:t>проведение </a:t>
            </a:r>
            <a:r>
              <a:rPr lang="ru-RU" altLang="ru-RU" sz="1800" b="1" dirty="0">
                <a:solidFill>
                  <a:srgbClr val="000066"/>
                </a:solidFill>
              </a:rPr>
              <a:t>исследований </a:t>
            </a:r>
            <a:r>
              <a:rPr lang="ru-RU" altLang="ru-RU" sz="1800" b="1" dirty="0" smtClean="0">
                <a:solidFill>
                  <a:srgbClr val="000066"/>
                </a:solidFill>
              </a:rPr>
              <a:t>48 </a:t>
            </a:r>
            <a:r>
              <a:rPr lang="ru-RU" altLang="ru-RU" sz="1800" b="1" dirty="0">
                <a:solidFill>
                  <a:srgbClr val="000066"/>
                </a:solidFill>
              </a:rPr>
              <a:t>государственных эталонов</a:t>
            </a:r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  <a:buClrTx/>
              <a:buSzPct val="150000"/>
              <a:buBlip>
                <a:blip r:embed="rId3"/>
              </a:buBlip>
            </a:pPr>
            <a:r>
              <a:rPr lang="ru-RU" altLang="ru-RU" sz="1800" b="1" dirty="0">
                <a:solidFill>
                  <a:srgbClr val="000066"/>
                </a:solidFill>
              </a:rPr>
              <a:t>участие в не менее чем 10 международных сличениях </a:t>
            </a:r>
            <a:r>
              <a:rPr lang="ru-RU" altLang="ru-RU" sz="1800" b="1" dirty="0" smtClean="0">
                <a:solidFill>
                  <a:srgbClr val="000066"/>
                </a:solidFill>
              </a:rPr>
              <a:t>государственных эталонов </a:t>
            </a:r>
            <a:r>
              <a:rPr lang="ru-RU" altLang="ru-RU" sz="1800" b="1" dirty="0">
                <a:solidFill>
                  <a:srgbClr val="000066"/>
                </a:solidFill>
              </a:rPr>
              <a:t>для поддержания </a:t>
            </a:r>
            <a:r>
              <a:rPr lang="ru-RU" altLang="ru-RU" sz="1800" b="1" dirty="0" smtClean="0">
                <a:solidFill>
                  <a:srgbClr val="000066"/>
                </a:solidFill>
              </a:rPr>
              <a:t>СМС-строк </a:t>
            </a:r>
            <a:r>
              <a:rPr lang="ru-RU" altLang="ru-RU" sz="1800" b="1" dirty="0">
                <a:solidFill>
                  <a:srgbClr val="000066"/>
                </a:solidFill>
              </a:rPr>
              <a:t>в базе данных </a:t>
            </a:r>
            <a:r>
              <a:rPr lang="en-US" altLang="ru-RU" sz="1800" b="1" dirty="0">
                <a:solidFill>
                  <a:srgbClr val="000066"/>
                </a:solidFill>
              </a:rPr>
              <a:t>BIPM</a:t>
            </a:r>
            <a:r>
              <a:rPr lang="ru-RU" altLang="ru-RU" sz="1800" b="1" dirty="0">
                <a:solidFill>
                  <a:srgbClr val="000066"/>
                </a:solidFill>
              </a:rPr>
              <a:t> </a:t>
            </a:r>
            <a:r>
              <a:rPr lang="en-US" altLang="ru-RU" sz="1800" b="1" dirty="0" smtClean="0">
                <a:solidFill>
                  <a:srgbClr val="000066"/>
                </a:solidFill>
              </a:rPr>
              <a:t>KCDB</a:t>
            </a:r>
            <a:endParaRPr lang="ru-RU" altLang="ru-RU" sz="1800" b="1" dirty="0">
              <a:solidFill>
                <a:srgbClr val="000066"/>
              </a:solidFill>
            </a:endParaRPr>
          </a:p>
        </p:txBody>
      </p:sp>
      <p:sp>
        <p:nvSpPr>
          <p:cNvPr id="12" name="Прямоугольник 7"/>
          <p:cNvSpPr>
            <a:spLocks noChangeArrowheads="1"/>
          </p:cNvSpPr>
          <p:nvPr/>
        </p:nvSpPr>
        <p:spPr bwMode="auto">
          <a:xfrm>
            <a:off x="111199" y="1562654"/>
            <a:ext cx="86372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15000"/>
              </a:spcBef>
              <a:buSzPct val="150000"/>
            </a:pPr>
            <a:r>
              <a:rPr lang="ru-RU" altLang="ru-RU" sz="2000" b="1" dirty="0">
                <a:solidFill>
                  <a:srgbClr val="800000"/>
                </a:solidFill>
              </a:rPr>
              <a:t>В </a:t>
            </a:r>
            <a:r>
              <a:rPr lang="ru-RU" altLang="ru-RU" sz="2000" b="1" dirty="0" smtClean="0">
                <a:solidFill>
                  <a:srgbClr val="800000"/>
                </a:solidFill>
              </a:rPr>
              <a:t>2018 </a:t>
            </a:r>
            <a:r>
              <a:rPr lang="ru-RU" altLang="ru-RU" sz="2000" b="1" dirty="0">
                <a:solidFill>
                  <a:srgbClr val="800000"/>
                </a:solidFill>
              </a:rPr>
              <a:t>году </a:t>
            </a:r>
            <a:r>
              <a:rPr lang="ru-RU" altLang="ru-RU" sz="2000" b="1" dirty="0" smtClean="0">
                <a:solidFill>
                  <a:srgbClr val="800000"/>
                </a:solidFill>
              </a:rPr>
              <a:t>запланировано</a:t>
            </a:r>
            <a:endParaRPr lang="ru-RU" altLang="ru-RU" sz="2000" b="1" dirty="0">
              <a:solidFill>
                <a:srgbClr val="800000"/>
              </a:solidFill>
            </a:endParaRPr>
          </a:p>
        </p:txBody>
      </p:sp>
      <p:pic>
        <p:nvPicPr>
          <p:cNvPr id="36" name="Picture 8" descr="BIPM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035545"/>
            <a:ext cx="1728192" cy="169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72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4">
  <a:themeElements>
    <a:clrScheme name="Тема Office 1">
      <a:dk1>
        <a:srgbClr val="0D1259"/>
      </a:dk1>
      <a:lt1>
        <a:srgbClr val="FFFFFF"/>
      </a:lt1>
      <a:dk2>
        <a:srgbClr val="0E4AA2"/>
      </a:dk2>
      <a:lt2>
        <a:srgbClr val="C0C0C0"/>
      </a:lt2>
      <a:accent1>
        <a:srgbClr val="3191D3"/>
      </a:accent1>
      <a:accent2>
        <a:srgbClr val="81CFEB"/>
      </a:accent2>
      <a:accent3>
        <a:srgbClr val="FFFFFF"/>
      </a:accent3>
      <a:accent4>
        <a:srgbClr val="090E4B"/>
      </a:accent4>
      <a:accent5>
        <a:srgbClr val="ADC7E6"/>
      </a:accent5>
      <a:accent6>
        <a:srgbClr val="74BBD5"/>
      </a:accent6>
      <a:hlink>
        <a:srgbClr val="6FB7B7"/>
      </a:hlink>
      <a:folHlink>
        <a:srgbClr val="DCCA42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D1259"/>
        </a:dk1>
        <a:lt1>
          <a:srgbClr val="FFFFFF"/>
        </a:lt1>
        <a:dk2>
          <a:srgbClr val="0E4AA2"/>
        </a:dk2>
        <a:lt2>
          <a:srgbClr val="C0C0C0"/>
        </a:lt2>
        <a:accent1>
          <a:srgbClr val="3191D3"/>
        </a:accent1>
        <a:accent2>
          <a:srgbClr val="81CFEB"/>
        </a:accent2>
        <a:accent3>
          <a:srgbClr val="FFFFFF"/>
        </a:accent3>
        <a:accent4>
          <a:srgbClr val="090E4B"/>
        </a:accent4>
        <a:accent5>
          <a:srgbClr val="ADC7E6"/>
        </a:accent5>
        <a:accent6>
          <a:srgbClr val="74BBD5"/>
        </a:accent6>
        <a:hlink>
          <a:srgbClr val="6FB7B7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542F81"/>
        </a:dk1>
        <a:lt1>
          <a:srgbClr val="FFFFFF"/>
        </a:lt1>
        <a:dk2>
          <a:srgbClr val="0E4AA2"/>
        </a:dk2>
        <a:lt2>
          <a:srgbClr val="C0C0C0"/>
        </a:lt2>
        <a:accent1>
          <a:srgbClr val="2B59D9"/>
        </a:accent1>
        <a:accent2>
          <a:srgbClr val="EFA441"/>
        </a:accent2>
        <a:accent3>
          <a:srgbClr val="FFFFFF"/>
        </a:accent3>
        <a:accent4>
          <a:srgbClr val="46276D"/>
        </a:accent4>
        <a:accent5>
          <a:srgbClr val="ACB5E9"/>
        </a:accent5>
        <a:accent6>
          <a:srgbClr val="D9943A"/>
        </a:accent6>
        <a:hlink>
          <a:srgbClr val="63C398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E3558"/>
        </a:dk1>
        <a:lt1>
          <a:srgbClr val="FFFFFF"/>
        </a:lt1>
        <a:dk2>
          <a:srgbClr val="006666"/>
        </a:dk2>
        <a:lt2>
          <a:srgbClr val="969696"/>
        </a:lt2>
        <a:accent1>
          <a:srgbClr val="E3BE05"/>
        </a:accent1>
        <a:accent2>
          <a:srgbClr val="4BC77A"/>
        </a:accent2>
        <a:accent3>
          <a:srgbClr val="FFFFFF"/>
        </a:accent3>
        <a:accent4>
          <a:srgbClr val="0A2C4A"/>
        </a:accent4>
        <a:accent5>
          <a:srgbClr val="EFDBAA"/>
        </a:accent5>
        <a:accent6>
          <a:srgbClr val="43B46E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84">
  <a:themeElements>
    <a:clrScheme name="Тема Office 1">
      <a:dk1>
        <a:srgbClr val="0D1259"/>
      </a:dk1>
      <a:lt1>
        <a:srgbClr val="FFFFFF"/>
      </a:lt1>
      <a:dk2>
        <a:srgbClr val="0E4AA2"/>
      </a:dk2>
      <a:lt2>
        <a:srgbClr val="C0C0C0"/>
      </a:lt2>
      <a:accent1>
        <a:srgbClr val="3191D3"/>
      </a:accent1>
      <a:accent2>
        <a:srgbClr val="81CFEB"/>
      </a:accent2>
      <a:accent3>
        <a:srgbClr val="FFFFFF"/>
      </a:accent3>
      <a:accent4>
        <a:srgbClr val="090E4B"/>
      </a:accent4>
      <a:accent5>
        <a:srgbClr val="ADC7E6"/>
      </a:accent5>
      <a:accent6>
        <a:srgbClr val="74BBD5"/>
      </a:accent6>
      <a:hlink>
        <a:srgbClr val="6FB7B7"/>
      </a:hlink>
      <a:folHlink>
        <a:srgbClr val="DCCA42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D1259"/>
        </a:dk1>
        <a:lt1>
          <a:srgbClr val="FFFFFF"/>
        </a:lt1>
        <a:dk2>
          <a:srgbClr val="0E4AA2"/>
        </a:dk2>
        <a:lt2>
          <a:srgbClr val="C0C0C0"/>
        </a:lt2>
        <a:accent1>
          <a:srgbClr val="3191D3"/>
        </a:accent1>
        <a:accent2>
          <a:srgbClr val="81CFEB"/>
        </a:accent2>
        <a:accent3>
          <a:srgbClr val="FFFFFF"/>
        </a:accent3>
        <a:accent4>
          <a:srgbClr val="090E4B"/>
        </a:accent4>
        <a:accent5>
          <a:srgbClr val="ADC7E6"/>
        </a:accent5>
        <a:accent6>
          <a:srgbClr val="74BBD5"/>
        </a:accent6>
        <a:hlink>
          <a:srgbClr val="6FB7B7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542F81"/>
        </a:dk1>
        <a:lt1>
          <a:srgbClr val="FFFFFF"/>
        </a:lt1>
        <a:dk2>
          <a:srgbClr val="0E4AA2"/>
        </a:dk2>
        <a:lt2>
          <a:srgbClr val="C0C0C0"/>
        </a:lt2>
        <a:accent1>
          <a:srgbClr val="2B59D9"/>
        </a:accent1>
        <a:accent2>
          <a:srgbClr val="EFA441"/>
        </a:accent2>
        <a:accent3>
          <a:srgbClr val="FFFFFF"/>
        </a:accent3>
        <a:accent4>
          <a:srgbClr val="46276D"/>
        </a:accent4>
        <a:accent5>
          <a:srgbClr val="ACB5E9"/>
        </a:accent5>
        <a:accent6>
          <a:srgbClr val="D9943A"/>
        </a:accent6>
        <a:hlink>
          <a:srgbClr val="63C398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E3558"/>
        </a:dk1>
        <a:lt1>
          <a:srgbClr val="FFFFFF"/>
        </a:lt1>
        <a:dk2>
          <a:srgbClr val="006666"/>
        </a:dk2>
        <a:lt2>
          <a:srgbClr val="969696"/>
        </a:lt2>
        <a:accent1>
          <a:srgbClr val="E3BE05"/>
        </a:accent1>
        <a:accent2>
          <a:srgbClr val="4BC77A"/>
        </a:accent2>
        <a:accent3>
          <a:srgbClr val="FFFFFF"/>
        </a:accent3>
        <a:accent4>
          <a:srgbClr val="0A2C4A"/>
        </a:accent4>
        <a:accent5>
          <a:srgbClr val="EFDBAA"/>
        </a:accent5>
        <a:accent6>
          <a:srgbClr val="43B46E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84">
  <a:themeElements>
    <a:clrScheme name="Тема Office 1">
      <a:dk1>
        <a:srgbClr val="0D1259"/>
      </a:dk1>
      <a:lt1>
        <a:srgbClr val="FFFFFF"/>
      </a:lt1>
      <a:dk2>
        <a:srgbClr val="0E4AA2"/>
      </a:dk2>
      <a:lt2>
        <a:srgbClr val="C0C0C0"/>
      </a:lt2>
      <a:accent1>
        <a:srgbClr val="3191D3"/>
      </a:accent1>
      <a:accent2>
        <a:srgbClr val="81CFEB"/>
      </a:accent2>
      <a:accent3>
        <a:srgbClr val="FFFFFF"/>
      </a:accent3>
      <a:accent4>
        <a:srgbClr val="090E4B"/>
      </a:accent4>
      <a:accent5>
        <a:srgbClr val="ADC7E6"/>
      </a:accent5>
      <a:accent6>
        <a:srgbClr val="74BBD5"/>
      </a:accent6>
      <a:hlink>
        <a:srgbClr val="6FB7B7"/>
      </a:hlink>
      <a:folHlink>
        <a:srgbClr val="DCCA42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D1259"/>
        </a:dk1>
        <a:lt1>
          <a:srgbClr val="FFFFFF"/>
        </a:lt1>
        <a:dk2>
          <a:srgbClr val="0E4AA2"/>
        </a:dk2>
        <a:lt2>
          <a:srgbClr val="C0C0C0"/>
        </a:lt2>
        <a:accent1>
          <a:srgbClr val="3191D3"/>
        </a:accent1>
        <a:accent2>
          <a:srgbClr val="81CFEB"/>
        </a:accent2>
        <a:accent3>
          <a:srgbClr val="FFFFFF"/>
        </a:accent3>
        <a:accent4>
          <a:srgbClr val="090E4B"/>
        </a:accent4>
        <a:accent5>
          <a:srgbClr val="ADC7E6"/>
        </a:accent5>
        <a:accent6>
          <a:srgbClr val="74BBD5"/>
        </a:accent6>
        <a:hlink>
          <a:srgbClr val="6FB7B7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542F81"/>
        </a:dk1>
        <a:lt1>
          <a:srgbClr val="FFFFFF"/>
        </a:lt1>
        <a:dk2>
          <a:srgbClr val="0E4AA2"/>
        </a:dk2>
        <a:lt2>
          <a:srgbClr val="C0C0C0"/>
        </a:lt2>
        <a:accent1>
          <a:srgbClr val="2B59D9"/>
        </a:accent1>
        <a:accent2>
          <a:srgbClr val="EFA441"/>
        </a:accent2>
        <a:accent3>
          <a:srgbClr val="FFFFFF"/>
        </a:accent3>
        <a:accent4>
          <a:srgbClr val="46276D"/>
        </a:accent4>
        <a:accent5>
          <a:srgbClr val="ACB5E9"/>
        </a:accent5>
        <a:accent6>
          <a:srgbClr val="D9943A"/>
        </a:accent6>
        <a:hlink>
          <a:srgbClr val="63C398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E3558"/>
        </a:dk1>
        <a:lt1>
          <a:srgbClr val="FFFFFF"/>
        </a:lt1>
        <a:dk2>
          <a:srgbClr val="006666"/>
        </a:dk2>
        <a:lt2>
          <a:srgbClr val="969696"/>
        </a:lt2>
        <a:accent1>
          <a:srgbClr val="E3BE05"/>
        </a:accent1>
        <a:accent2>
          <a:srgbClr val="4BC77A"/>
        </a:accent2>
        <a:accent3>
          <a:srgbClr val="FFFFFF"/>
        </a:accent3>
        <a:accent4>
          <a:srgbClr val="0A2C4A"/>
        </a:accent4>
        <a:accent5>
          <a:srgbClr val="EFDBAA"/>
        </a:accent5>
        <a:accent6>
          <a:srgbClr val="43B46E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84">
  <a:themeElements>
    <a:clrScheme name="Тема Office 1">
      <a:dk1>
        <a:srgbClr val="0D1259"/>
      </a:dk1>
      <a:lt1>
        <a:srgbClr val="FFFFFF"/>
      </a:lt1>
      <a:dk2>
        <a:srgbClr val="0E4AA2"/>
      </a:dk2>
      <a:lt2>
        <a:srgbClr val="C0C0C0"/>
      </a:lt2>
      <a:accent1>
        <a:srgbClr val="3191D3"/>
      </a:accent1>
      <a:accent2>
        <a:srgbClr val="81CFEB"/>
      </a:accent2>
      <a:accent3>
        <a:srgbClr val="FFFFFF"/>
      </a:accent3>
      <a:accent4>
        <a:srgbClr val="090E4B"/>
      </a:accent4>
      <a:accent5>
        <a:srgbClr val="ADC7E6"/>
      </a:accent5>
      <a:accent6>
        <a:srgbClr val="74BBD5"/>
      </a:accent6>
      <a:hlink>
        <a:srgbClr val="6FB7B7"/>
      </a:hlink>
      <a:folHlink>
        <a:srgbClr val="DCCA42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D1259"/>
        </a:dk1>
        <a:lt1>
          <a:srgbClr val="FFFFFF"/>
        </a:lt1>
        <a:dk2>
          <a:srgbClr val="0E4AA2"/>
        </a:dk2>
        <a:lt2>
          <a:srgbClr val="C0C0C0"/>
        </a:lt2>
        <a:accent1>
          <a:srgbClr val="3191D3"/>
        </a:accent1>
        <a:accent2>
          <a:srgbClr val="81CFEB"/>
        </a:accent2>
        <a:accent3>
          <a:srgbClr val="FFFFFF"/>
        </a:accent3>
        <a:accent4>
          <a:srgbClr val="090E4B"/>
        </a:accent4>
        <a:accent5>
          <a:srgbClr val="ADC7E6"/>
        </a:accent5>
        <a:accent6>
          <a:srgbClr val="74BBD5"/>
        </a:accent6>
        <a:hlink>
          <a:srgbClr val="6FB7B7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542F81"/>
        </a:dk1>
        <a:lt1>
          <a:srgbClr val="FFFFFF"/>
        </a:lt1>
        <a:dk2>
          <a:srgbClr val="0E4AA2"/>
        </a:dk2>
        <a:lt2>
          <a:srgbClr val="C0C0C0"/>
        </a:lt2>
        <a:accent1>
          <a:srgbClr val="2B59D9"/>
        </a:accent1>
        <a:accent2>
          <a:srgbClr val="EFA441"/>
        </a:accent2>
        <a:accent3>
          <a:srgbClr val="FFFFFF"/>
        </a:accent3>
        <a:accent4>
          <a:srgbClr val="46276D"/>
        </a:accent4>
        <a:accent5>
          <a:srgbClr val="ACB5E9"/>
        </a:accent5>
        <a:accent6>
          <a:srgbClr val="D9943A"/>
        </a:accent6>
        <a:hlink>
          <a:srgbClr val="63C398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E3558"/>
        </a:dk1>
        <a:lt1>
          <a:srgbClr val="FFFFFF"/>
        </a:lt1>
        <a:dk2>
          <a:srgbClr val="006666"/>
        </a:dk2>
        <a:lt2>
          <a:srgbClr val="969696"/>
        </a:lt2>
        <a:accent1>
          <a:srgbClr val="E3BE05"/>
        </a:accent1>
        <a:accent2>
          <a:srgbClr val="4BC77A"/>
        </a:accent2>
        <a:accent3>
          <a:srgbClr val="FFFFFF"/>
        </a:accent3>
        <a:accent4>
          <a:srgbClr val="0A2C4A"/>
        </a:accent4>
        <a:accent5>
          <a:srgbClr val="EFDBAA"/>
        </a:accent5>
        <a:accent6>
          <a:srgbClr val="43B46E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84</Template>
  <TotalTime>1299</TotalTime>
  <Words>1110</Words>
  <Application>Microsoft Office PowerPoint</Application>
  <PresentationFormat>Экран (4:3)</PresentationFormat>
  <Paragraphs>193</Paragraphs>
  <Slides>19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84</vt:lpstr>
      <vt:lpstr>1_84</vt:lpstr>
      <vt:lpstr>2_84</vt:lpstr>
      <vt:lpstr>6_84</vt:lpstr>
      <vt:lpstr>О состоянии метрологической  деятельности в Республике Беларусь   (отчет за 2017 год – начало 2018 г.)</vt:lpstr>
      <vt:lpstr>Презентация PowerPoint</vt:lpstr>
      <vt:lpstr>ОСНОВНЫЕ РЕЗУЛЬТАТЫ ДЕЯТЕЛЬНОСТИ, 2017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Портал по метрологии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ARSAGERA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Борис</dc:creator>
  <cp:lastModifiedBy>Ляхова Надежда Дмитриевна</cp:lastModifiedBy>
  <cp:revision>201</cp:revision>
  <cp:lastPrinted>2017-04-14T12:19:22Z</cp:lastPrinted>
  <dcterms:created xsi:type="dcterms:W3CDTF">2013-02-15T12:25:49Z</dcterms:created>
  <dcterms:modified xsi:type="dcterms:W3CDTF">2018-04-07T15:44:19Z</dcterms:modified>
</cp:coreProperties>
</file>